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37"/>
  </p:notesMasterIdLst>
  <p:sldIdLst>
    <p:sldId id="277" r:id="rId6"/>
    <p:sldId id="256" r:id="rId7"/>
    <p:sldId id="276" r:id="rId8"/>
    <p:sldId id="259" r:id="rId9"/>
    <p:sldId id="1234" r:id="rId10"/>
    <p:sldId id="1233" r:id="rId11"/>
    <p:sldId id="1232" r:id="rId12"/>
    <p:sldId id="1231" r:id="rId13"/>
    <p:sldId id="1230" r:id="rId14"/>
    <p:sldId id="1229" r:id="rId15"/>
    <p:sldId id="260" r:id="rId16"/>
    <p:sldId id="1241" r:id="rId17"/>
    <p:sldId id="1240" r:id="rId18"/>
    <p:sldId id="1239" r:id="rId19"/>
    <p:sldId id="1238" r:id="rId20"/>
    <p:sldId id="1237" r:id="rId21"/>
    <p:sldId id="1236" r:id="rId22"/>
    <p:sldId id="1235" r:id="rId23"/>
    <p:sldId id="1185" r:id="rId24"/>
    <p:sldId id="1242" r:id="rId25"/>
    <p:sldId id="1198" r:id="rId26"/>
    <p:sldId id="1243" r:id="rId27"/>
    <p:sldId id="261" r:id="rId28"/>
    <p:sldId id="1244" r:id="rId29"/>
    <p:sldId id="317" r:id="rId30"/>
    <p:sldId id="318" r:id="rId31"/>
    <p:sldId id="319" r:id="rId32"/>
    <p:sldId id="321" r:id="rId33"/>
    <p:sldId id="320" r:id="rId34"/>
    <p:sldId id="278" r:id="rId35"/>
    <p:sldId id="25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273F43-85F6-4D41-4EAA-5D5FFF5EB24F}" name="Hannah E. Pell" initials="HP" userId="S::hepell@energysolutions.com::76f4a597-b3d9-4b1c-a0dd-5d89eb3e51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064F7E-8CF0-4396-B069-3C6E6A1FD8BE}" v="3" dt="2022-09-12T20:43:25.2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954" y="2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E. Pell" userId="76f4a597-b3d9-4b1c-a0dd-5d89eb3e51d4" providerId="ADAL" clId="{24064F7E-8CF0-4396-B069-3C6E6A1FD8BE}"/>
    <pc:docChg chg="custSel modSld">
      <pc:chgData name="Hannah E. Pell" userId="76f4a597-b3d9-4b1c-a0dd-5d89eb3e51d4" providerId="ADAL" clId="{24064F7E-8CF0-4396-B069-3C6E6A1FD8BE}" dt="2022-09-12T20:43:28.498" v="5" actId="478"/>
      <pc:docMkLst>
        <pc:docMk/>
      </pc:docMkLst>
      <pc:sldChg chg="addSp delSp modSp mod">
        <pc:chgData name="Hannah E. Pell" userId="76f4a597-b3d9-4b1c-a0dd-5d89eb3e51d4" providerId="ADAL" clId="{24064F7E-8CF0-4396-B069-3C6E6A1FD8BE}" dt="2022-09-12T20:43:28.498" v="5" actId="478"/>
        <pc:sldMkLst>
          <pc:docMk/>
          <pc:sldMk cId="3831465172" sldId="1229"/>
        </pc:sldMkLst>
        <pc:spChg chg="del">
          <ac:chgData name="Hannah E. Pell" userId="76f4a597-b3d9-4b1c-a0dd-5d89eb3e51d4" providerId="ADAL" clId="{24064F7E-8CF0-4396-B069-3C6E6A1FD8BE}" dt="2022-09-12T20:43:28.498" v="5" actId="478"/>
          <ac:spMkLst>
            <pc:docMk/>
            <pc:sldMk cId="3831465172" sldId="1229"/>
            <ac:spMk id="5" creationId="{303E6721-FAB5-4C66-ADDB-E95E409EB52E}"/>
          </ac:spMkLst>
        </pc:spChg>
        <pc:spChg chg="add mod">
          <ac:chgData name="Hannah E. Pell" userId="76f4a597-b3d9-4b1c-a0dd-5d89eb3e51d4" providerId="ADAL" clId="{24064F7E-8CF0-4396-B069-3C6E6A1FD8BE}" dt="2022-09-12T20:43:25.257" v="4"/>
          <ac:spMkLst>
            <pc:docMk/>
            <pc:sldMk cId="3831465172" sldId="1229"/>
            <ac:spMk id="6" creationId="{507156FE-6344-A34E-4BF4-8E2EABEF4685}"/>
          </ac:spMkLst>
        </pc:spChg>
      </pc:sldChg>
      <pc:sldChg chg="addSp delSp modSp mod">
        <pc:chgData name="Hannah E. Pell" userId="76f4a597-b3d9-4b1c-a0dd-5d89eb3e51d4" providerId="ADAL" clId="{24064F7E-8CF0-4396-B069-3C6E6A1FD8BE}" dt="2022-09-12T20:43:22.463" v="3" actId="478"/>
        <pc:sldMkLst>
          <pc:docMk/>
          <pc:sldMk cId="1473985127" sldId="1230"/>
        </pc:sldMkLst>
        <pc:spChg chg="del">
          <ac:chgData name="Hannah E. Pell" userId="76f4a597-b3d9-4b1c-a0dd-5d89eb3e51d4" providerId="ADAL" clId="{24064F7E-8CF0-4396-B069-3C6E6A1FD8BE}" dt="2022-09-12T20:43:22.463" v="3" actId="478"/>
          <ac:spMkLst>
            <pc:docMk/>
            <pc:sldMk cId="1473985127" sldId="1230"/>
            <ac:spMk id="5" creationId="{303E6721-FAB5-4C66-ADDB-E95E409EB52E}"/>
          </ac:spMkLst>
        </pc:spChg>
        <pc:spChg chg="add mod">
          <ac:chgData name="Hannah E. Pell" userId="76f4a597-b3d9-4b1c-a0dd-5d89eb3e51d4" providerId="ADAL" clId="{24064F7E-8CF0-4396-B069-3C6E6A1FD8BE}" dt="2022-09-12T20:43:19.758" v="2"/>
          <ac:spMkLst>
            <pc:docMk/>
            <pc:sldMk cId="1473985127" sldId="1230"/>
            <ac:spMk id="7" creationId="{8707EED8-1101-C833-7351-1C09847D5EE5}"/>
          </ac:spMkLst>
        </pc:spChg>
      </pc:sldChg>
      <pc:sldChg chg="addSp delSp modSp mod">
        <pc:chgData name="Hannah E. Pell" userId="76f4a597-b3d9-4b1c-a0dd-5d89eb3e51d4" providerId="ADAL" clId="{24064F7E-8CF0-4396-B069-3C6E6A1FD8BE}" dt="2022-09-12T20:43:08.427" v="1" actId="478"/>
        <pc:sldMkLst>
          <pc:docMk/>
          <pc:sldMk cId="2806466380" sldId="1234"/>
        </pc:sldMkLst>
        <pc:spChg chg="add mod">
          <ac:chgData name="Hannah E. Pell" userId="76f4a597-b3d9-4b1c-a0dd-5d89eb3e51d4" providerId="ADAL" clId="{24064F7E-8CF0-4396-B069-3C6E6A1FD8BE}" dt="2022-09-12T20:43:04.755" v="0"/>
          <ac:spMkLst>
            <pc:docMk/>
            <pc:sldMk cId="2806466380" sldId="1234"/>
            <ac:spMk id="6" creationId="{DFDD2245-9FAF-E8D7-CDA5-6936E9E91B33}"/>
          </ac:spMkLst>
        </pc:spChg>
        <pc:spChg chg="del">
          <ac:chgData name="Hannah E. Pell" userId="76f4a597-b3d9-4b1c-a0dd-5d89eb3e51d4" providerId="ADAL" clId="{24064F7E-8CF0-4396-B069-3C6E6A1FD8BE}" dt="2022-09-12T20:43:08.427" v="1" actId="478"/>
          <ac:spMkLst>
            <pc:docMk/>
            <pc:sldMk cId="2806466380" sldId="1234"/>
            <ac:spMk id="15" creationId="{8CEC2B31-8A05-40A6-BC9F-FBAB65C363E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98AAC5-137D-481A-BD18-9D49449AD1BA}"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EA3273-05D7-4945-94C4-D6A0F90D65AB}" type="slidenum">
              <a:rPr lang="en-US" smtClean="0"/>
              <a:t>‹#›</a:t>
            </a:fld>
            <a:endParaRPr lang="en-US"/>
          </a:p>
        </p:txBody>
      </p:sp>
    </p:spTree>
    <p:extLst>
      <p:ext uri="{BB962C8B-B14F-4D97-AF65-F5344CB8AC3E}">
        <p14:creationId xmlns:p14="http://schemas.microsoft.com/office/powerpoint/2010/main" val="3308182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EA3273-05D7-4945-94C4-D6A0F90D65AB}" type="slidenum">
              <a:rPr lang="en-US" smtClean="0"/>
              <a:t>1</a:t>
            </a:fld>
            <a:endParaRPr lang="en-US"/>
          </a:p>
        </p:txBody>
      </p:sp>
    </p:spTree>
    <p:extLst>
      <p:ext uri="{BB962C8B-B14F-4D97-AF65-F5344CB8AC3E}">
        <p14:creationId xmlns:p14="http://schemas.microsoft.com/office/powerpoint/2010/main" val="2804768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EA3273-05D7-4945-94C4-D6A0F90D65AB}" type="slidenum">
              <a:rPr lang="en-US" smtClean="0"/>
              <a:t>9</a:t>
            </a:fld>
            <a:endParaRPr lang="en-US"/>
          </a:p>
        </p:txBody>
      </p:sp>
    </p:spTree>
    <p:extLst>
      <p:ext uri="{BB962C8B-B14F-4D97-AF65-F5344CB8AC3E}">
        <p14:creationId xmlns:p14="http://schemas.microsoft.com/office/powerpoint/2010/main" val="1884508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DA5A6C48-727A-A96F-3AC2-4A3E1690967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defTabSz="930275">
              <a:defRPr sz="2400">
                <a:solidFill>
                  <a:schemeClr val="tx1"/>
                </a:solidFill>
                <a:latin typeface="Lucida Grande" pitchFamily="12" charset="0"/>
                <a:ea typeface="ＭＳ Ｐゴシック" panose="020B0600070205080204" pitchFamily="34" charset="-128"/>
              </a:defRPr>
            </a:lvl1pPr>
            <a:lvl2pPr marL="742950" indent="-285750" defTabSz="930275">
              <a:defRPr sz="2400">
                <a:solidFill>
                  <a:schemeClr val="tx1"/>
                </a:solidFill>
                <a:latin typeface="Lucida Grande" pitchFamily="12" charset="0"/>
                <a:ea typeface="ＭＳ Ｐゴシック" panose="020B0600070205080204" pitchFamily="34" charset="-128"/>
              </a:defRPr>
            </a:lvl2pPr>
            <a:lvl3pPr marL="1143000" indent="-228600" defTabSz="930275">
              <a:defRPr sz="2400">
                <a:solidFill>
                  <a:schemeClr val="tx1"/>
                </a:solidFill>
                <a:latin typeface="Lucida Grande" pitchFamily="12" charset="0"/>
                <a:ea typeface="ＭＳ Ｐゴシック" panose="020B0600070205080204" pitchFamily="34" charset="-128"/>
              </a:defRPr>
            </a:lvl3pPr>
            <a:lvl4pPr marL="1600200" indent="-228600" defTabSz="930275">
              <a:defRPr sz="2400">
                <a:solidFill>
                  <a:schemeClr val="tx1"/>
                </a:solidFill>
                <a:latin typeface="Lucida Grande" pitchFamily="12" charset="0"/>
                <a:ea typeface="ＭＳ Ｐゴシック" panose="020B0600070205080204" pitchFamily="34" charset="-128"/>
              </a:defRPr>
            </a:lvl4pPr>
            <a:lvl5pPr marL="2057400" indent="-228600" defTabSz="930275">
              <a:defRPr sz="2400">
                <a:solidFill>
                  <a:schemeClr val="tx1"/>
                </a:solidFill>
                <a:latin typeface="Lucida Grande" pitchFamily="12"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Lucida Grande" pitchFamily="12"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Lucida Grande" pitchFamily="12"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Lucida Grande" pitchFamily="12"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Lucida Grande" pitchFamily="12" charset="0"/>
                <a:ea typeface="ＭＳ Ｐゴシック" panose="020B0600070205080204" pitchFamily="34" charset="-128"/>
              </a:defRPr>
            </a:lvl9pPr>
          </a:lstStyle>
          <a:p>
            <a:fld id="{57F161F3-6AA1-4384-BFF4-C60B4ED854F3}" type="slidenum">
              <a:rPr lang="en-US" altLang="en-US" sz="1200" smtClean="0"/>
              <a:pPr/>
              <a:t>24</a:t>
            </a:fld>
            <a:endParaRPr lang="en-US" altLang="en-US" sz="1200"/>
          </a:p>
        </p:txBody>
      </p:sp>
      <p:sp>
        <p:nvSpPr>
          <p:cNvPr id="5123" name="Rectangle 2">
            <a:extLst>
              <a:ext uri="{FF2B5EF4-FFF2-40B4-BE49-F238E27FC236}">
                <a16:creationId xmlns:a16="http://schemas.microsoft.com/office/drawing/2014/main" id="{82EED5D7-EAD3-914A-7F9F-495DA630C59A}"/>
              </a:ext>
            </a:extLst>
          </p:cNvPr>
          <p:cNvSpPr>
            <a:spLocks noGrp="1" noRot="1" noChangeAspect="1" noChangeArrowheads="1" noTextEdit="1"/>
          </p:cNvSpPr>
          <p:nvPr>
            <p:ph type="sldImg"/>
          </p:nvPr>
        </p:nvSpPr>
        <p:spPr>
          <a:xfrm>
            <a:off x="1212850" y="673100"/>
            <a:ext cx="4635500" cy="3476625"/>
          </a:xfrm>
          <a:ln/>
        </p:spPr>
      </p:sp>
      <p:sp>
        <p:nvSpPr>
          <p:cNvPr id="5124" name="Rectangle 3">
            <a:extLst>
              <a:ext uri="{FF2B5EF4-FFF2-40B4-BE49-F238E27FC236}">
                <a16:creationId xmlns:a16="http://schemas.microsoft.com/office/drawing/2014/main" id="{FE9427AC-5F91-F420-1338-F387A5D0FBC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1CDC931-AB8B-4A77-B88A-F57F5F49129E}"/>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saturation sat="0"/>
                    </a14:imgEffect>
                    <a14:imgEffect>
                      <a14:brightnessContrast bright="20000"/>
                    </a14:imgEffect>
                  </a14:imgLayer>
                </a14:imgProps>
              </a:ext>
              <a:ext uri="{28A0092B-C50C-407E-A947-70E740481C1C}">
                <a14:useLocalDpi xmlns:a14="http://schemas.microsoft.com/office/drawing/2010/main" val="0"/>
              </a:ext>
            </a:extLst>
          </a:blip>
          <a:srcRect/>
          <a:stretch/>
        </p:blipFill>
        <p:spPr>
          <a:xfrm>
            <a:off x="7224" y="3049"/>
            <a:ext cx="12177552" cy="6851903"/>
          </a:xfrm>
          <a:prstGeom prst="rect">
            <a:avLst/>
          </a:prstGeom>
        </p:spPr>
      </p:pic>
      <p:sp>
        <p:nvSpPr>
          <p:cNvPr id="2" name="Title 1">
            <a:extLst>
              <a:ext uri="{FF2B5EF4-FFF2-40B4-BE49-F238E27FC236}">
                <a16:creationId xmlns:a16="http://schemas.microsoft.com/office/drawing/2014/main" id="{1D48CE84-4053-4BD1-B659-5A90B69BF416}"/>
              </a:ext>
            </a:extLst>
          </p:cNvPr>
          <p:cNvSpPr>
            <a:spLocks noGrp="1"/>
          </p:cNvSpPr>
          <p:nvPr>
            <p:ph type="ctrTitle"/>
          </p:nvPr>
        </p:nvSpPr>
        <p:spPr>
          <a:xfrm>
            <a:off x="4767943" y="535519"/>
            <a:ext cx="6763657" cy="2317751"/>
          </a:xfrm>
          <a:prstGeom prst="rect">
            <a:avLst/>
          </a:prstGeom>
        </p:spPr>
        <p:txBody>
          <a:bodyPr anchor="ctr"/>
          <a:lstStyle>
            <a:lvl1pPr algn="r">
              <a:defRPr sz="5333"/>
            </a:lvl1pPr>
          </a:lstStyle>
          <a:p>
            <a:r>
              <a:rPr lang="en-US"/>
              <a:t>Click to edit Master title style</a:t>
            </a:r>
          </a:p>
        </p:txBody>
      </p:sp>
      <p:sp>
        <p:nvSpPr>
          <p:cNvPr id="3" name="Subtitle 2">
            <a:extLst>
              <a:ext uri="{FF2B5EF4-FFF2-40B4-BE49-F238E27FC236}">
                <a16:creationId xmlns:a16="http://schemas.microsoft.com/office/drawing/2014/main" id="{AE9532C8-6AD1-4981-8524-25A99262A372}"/>
              </a:ext>
            </a:extLst>
          </p:cNvPr>
          <p:cNvSpPr>
            <a:spLocks noGrp="1"/>
          </p:cNvSpPr>
          <p:nvPr>
            <p:ph type="subTitle" idx="1"/>
          </p:nvPr>
        </p:nvSpPr>
        <p:spPr>
          <a:xfrm>
            <a:off x="5359400" y="2967990"/>
            <a:ext cx="6172200" cy="610871"/>
          </a:xfrm>
          <a:prstGeom prst="rect">
            <a:avLst/>
          </a:prstGeom>
        </p:spPr>
        <p:txBody>
          <a:bodyPr/>
          <a:lstStyle>
            <a:lvl1pPr marL="0" indent="0" algn="r">
              <a:buNone/>
              <a:defRPr sz="3200">
                <a:solidFill>
                  <a:srgbClr val="3091BD"/>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pic>
        <p:nvPicPr>
          <p:cNvPr id="9" name="Picture 8">
            <a:extLst>
              <a:ext uri="{FF2B5EF4-FFF2-40B4-BE49-F238E27FC236}">
                <a16:creationId xmlns:a16="http://schemas.microsoft.com/office/drawing/2014/main" id="{5597FF1C-9F19-4283-BB68-25C9E9477CF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7620000" y="4486138"/>
            <a:ext cx="3911600" cy="1293439"/>
          </a:xfrm>
          <a:prstGeom prst="rect">
            <a:avLst/>
          </a:prstGeom>
          <a:effectLst>
            <a:glow>
              <a:schemeClr val="accent1">
                <a:satMod val="175000"/>
                <a:alpha val="40000"/>
              </a:schemeClr>
            </a:glow>
          </a:effectLst>
        </p:spPr>
      </p:pic>
      <p:sp>
        <p:nvSpPr>
          <p:cNvPr id="14" name="Rectangle 13">
            <a:extLst>
              <a:ext uri="{FF2B5EF4-FFF2-40B4-BE49-F238E27FC236}">
                <a16:creationId xmlns:a16="http://schemas.microsoft.com/office/drawing/2014/main" id="{E0DE39E4-A0C0-4F79-8EA7-60308EFA5A68}"/>
              </a:ext>
            </a:extLst>
          </p:cNvPr>
          <p:cNvSpPr/>
          <p:nvPr userDrawn="1"/>
        </p:nvSpPr>
        <p:spPr>
          <a:xfrm>
            <a:off x="0" y="1"/>
            <a:ext cx="12192000" cy="190500"/>
          </a:xfrm>
          <a:prstGeom prst="rect">
            <a:avLst/>
          </a:prstGeom>
          <a:solidFill>
            <a:schemeClr val="accent5">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Tree>
    <p:extLst>
      <p:ext uri="{BB962C8B-B14F-4D97-AF65-F5344CB8AC3E}">
        <p14:creationId xmlns:p14="http://schemas.microsoft.com/office/powerpoint/2010/main" val="598145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8146B7E-242D-A57E-0097-5B392B7D1868}"/>
              </a:ext>
            </a:extLst>
          </p:cNvPr>
          <p:cNvSpPr>
            <a:spLocks noGrp="1" noChangeArrowheads="1"/>
          </p:cNvSpPr>
          <p:nvPr>
            <p:ph type="sldNum" sz="quarter" idx="10"/>
          </p:nvPr>
        </p:nvSpPr>
        <p:spPr>
          <a:ln/>
        </p:spPr>
        <p:txBody>
          <a:bodyPr/>
          <a:lstStyle>
            <a:lvl1pPr>
              <a:defRPr/>
            </a:lvl1pPr>
          </a:lstStyle>
          <a:p>
            <a:pPr>
              <a:defRPr/>
            </a:pPr>
            <a:fld id="{6B6A23BD-792A-4D72-8A15-29E590248237}"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3174831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D3552179-67D4-8E8A-B437-43F81EA7ED29}"/>
              </a:ext>
            </a:extLst>
          </p:cNvPr>
          <p:cNvSpPr>
            <a:spLocks noGrp="1" noChangeArrowheads="1"/>
          </p:cNvSpPr>
          <p:nvPr>
            <p:ph type="sldNum" sz="quarter" idx="10"/>
          </p:nvPr>
        </p:nvSpPr>
        <p:spPr>
          <a:ln/>
        </p:spPr>
        <p:txBody>
          <a:bodyPr/>
          <a:lstStyle>
            <a:lvl1pPr>
              <a:defRPr/>
            </a:lvl1pPr>
          </a:lstStyle>
          <a:p>
            <a:pPr>
              <a:defRPr/>
            </a:pPr>
            <a:fld id="{60937F66-B791-444F-B663-995D788B8AEA}"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1173543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2A41918-899B-C023-DD3B-EFD80C845A13}"/>
              </a:ext>
            </a:extLst>
          </p:cNvPr>
          <p:cNvSpPr>
            <a:spLocks noGrp="1" noChangeArrowheads="1"/>
          </p:cNvSpPr>
          <p:nvPr>
            <p:ph type="sldNum" sz="quarter" idx="10"/>
          </p:nvPr>
        </p:nvSpPr>
        <p:spPr>
          <a:ln/>
        </p:spPr>
        <p:txBody>
          <a:bodyPr/>
          <a:lstStyle>
            <a:lvl1pPr>
              <a:defRPr/>
            </a:lvl1pPr>
          </a:lstStyle>
          <a:p>
            <a:pPr>
              <a:defRPr/>
            </a:pPr>
            <a:fld id="{D259643A-C044-465F-8843-E12D53A30BB1}"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4015713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a:extLst>
              <a:ext uri="{FF2B5EF4-FFF2-40B4-BE49-F238E27FC236}">
                <a16:creationId xmlns:a16="http://schemas.microsoft.com/office/drawing/2014/main" id="{E348B9C6-3EE1-1241-B6A2-ECC6EE0BD461}"/>
              </a:ext>
            </a:extLst>
          </p:cNvPr>
          <p:cNvSpPr>
            <a:spLocks noGrp="1" noChangeArrowheads="1"/>
          </p:cNvSpPr>
          <p:nvPr>
            <p:ph type="sldNum" sz="quarter" idx="10"/>
          </p:nvPr>
        </p:nvSpPr>
        <p:spPr>
          <a:ln/>
        </p:spPr>
        <p:txBody>
          <a:bodyPr/>
          <a:lstStyle>
            <a:lvl1pPr>
              <a:defRPr/>
            </a:lvl1pPr>
          </a:lstStyle>
          <a:p>
            <a:pPr>
              <a:defRPr/>
            </a:pPr>
            <a:fld id="{6D1969C9-BA4E-4F7B-B74F-266B148E4082}"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204508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a:extLst>
              <a:ext uri="{FF2B5EF4-FFF2-40B4-BE49-F238E27FC236}">
                <a16:creationId xmlns:a16="http://schemas.microsoft.com/office/drawing/2014/main" id="{DFC86F94-8B7E-A991-6388-E5394666E93B}"/>
              </a:ext>
            </a:extLst>
          </p:cNvPr>
          <p:cNvSpPr>
            <a:spLocks noGrp="1" noChangeArrowheads="1"/>
          </p:cNvSpPr>
          <p:nvPr>
            <p:ph type="sldNum" sz="quarter" idx="10"/>
          </p:nvPr>
        </p:nvSpPr>
        <p:spPr>
          <a:ln/>
        </p:spPr>
        <p:txBody>
          <a:bodyPr/>
          <a:lstStyle>
            <a:lvl1pPr>
              <a:defRPr/>
            </a:lvl1pPr>
          </a:lstStyle>
          <a:p>
            <a:pPr>
              <a:defRPr/>
            </a:pPr>
            <a:fld id="{E0612C10-CBF6-4AFB-981D-41302A3ED84D}"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1283540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AA718472-A386-2F1A-5EF9-D27E6F93862E}"/>
              </a:ext>
            </a:extLst>
          </p:cNvPr>
          <p:cNvSpPr>
            <a:spLocks noGrp="1" noChangeArrowheads="1"/>
          </p:cNvSpPr>
          <p:nvPr>
            <p:ph type="sldNum" sz="quarter" idx="10"/>
          </p:nvPr>
        </p:nvSpPr>
        <p:spPr>
          <a:ln/>
        </p:spPr>
        <p:txBody>
          <a:bodyPr/>
          <a:lstStyle>
            <a:lvl1pPr>
              <a:defRPr/>
            </a:lvl1pPr>
          </a:lstStyle>
          <a:p>
            <a:pPr>
              <a:defRPr/>
            </a:pPr>
            <a:fld id="{9DBCA8F1-4965-45B8-8B3C-6DADD249CC5D}"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2894960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27432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4800"/>
            <a:ext cx="80264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378622F9-360F-3409-5B81-096DC949106B}"/>
              </a:ext>
            </a:extLst>
          </p:cNvPr>
          <p:cNvSpPr>
            <a:spLocks noGrp="1" noChangeArrowheads="1"/>
          </p:cNvSpPr>
          <p:nvPr>
            <p:ph type="sldNum" sz="quarter" idx="10"/>
          </p:nvPr>
        </p:nvSpPr>
        <p:spPr>
          <a:ln/>
        </p:spPr>
        <p:txBody>
          <a:bodyPr/>
          <a:lstStyle>
            <a:lvl1pPr>
              <a:defRPr/>
            </a:lvl1pPr>
          </a:lstStyle>
          <a:p>
            <a:pPr>
              <a:defRPr/>
            </a:pPr>
            <a:fld id="{97E8D26F-677F-40D7-BFAF-2998C85BC87A}"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2972173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A598D8-B51D-4868-889A-99743E007A33}"/>
              </a:ext>
            </a:extLst>
          </p:cNvPr>
          <p:cNvSpPr>
            <a:spLocks noGrp="1"/>
          </p:cNvSpPr>
          <p:nvPr>
            <p:ph idx="1"/>
          </p:nvPr>
        </p:nvSpPr>
        <p:spPr>
          <a:xfrm>
            <a:off x="838200" y="1826684"/>
            <a:ext cx="10515600" cy="3748616"/>
          </a:xfrm>
          <a:prstGeom prst="rect">
            <a:avLst/>
          </a:prstGeom>
        </p:spPr>
        <p:txBody>
          <a:bodyPr/>
          <a:lstStyle>
            <a:lvl1pPr>
              <a:buClr>
                <a:schemeClr val="accent5">
                  <a:lumMod val="60000"/>
                  <a:lumOff val="40000"/>
                </a:schemeClr>
              </a:buClr>
              <a:defRPr sz="2667"/>
            </a:lvl1pPr>
            <a:lvl2pPr>
              <a:buClr>
                <a:schemeClr val="accent5">
                  <a:lumMod val="60000"/>
                  <a:lumOff val="40000"/>
                </a:schemeClr>
              </a:buClr>
              <a:defRPr sz="2400"/>
            </a:lvl2pPr>
            <a:lvl3pPr>
              <a:buClr>
                <a:schemeClr val="accent5">
                  <a:lumMod val="60000"/>
                  <a:lumOff val="40000"/>
                </a:schemeClr>
              </a:buClr>
              <a:defRPr sz="2133"/>
            </a:lvl3pPr>
            <a:lvl4pPr>
              <a:buClr>
                <a:schemeClr val="accent5">
                  <a:lumMod val="60000"/>
                  <a:lumOff val="40000"/>
                </a:schemeClr>
              </a:buClr>
              <a:defRPr sz="2133"/>
            </a:lvl4pPr>
            <a:lvl5pPr>
              <a:buClr>
                <a:schemeClr val="accent5">
                  <a:lumMod val="60000"/>
                  <a:lumOff val="40000"/>
                </a:schemeClr>
              </a:buCl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B5A27318-80DD-4185-ACDF-464A50193A83}"/>
              </a:ext>
            </a:extLst>
          </p:cNvPr>
          <p:cNvSpPr/>
          <p:nvPr userDrawn="1"/>
        </p:nvSpPr>
        <p:spPr>
          <a:xfrm>
            <a:off x="0" y="1"/>
            <a:ext cx="12192000" cy="190500"/>
          </a:xfrm>
          <a:prstGeom prst="rect">
            <a:avLst/>
          </a:prstGeom>
          <a:solidFill>
            <a:schemeClr val="accent5">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a:extLst>
              <a:ext uri="{FF2B5EF4-FFF2-40B4-BE49-F238E27FC236}">
                <a16:creationId xmlns:a16="http://schemas.microsoft.com/office/drawing/2014/main" id="{E89E9D35-68B6-4F41-AFCC-7F275082817F}"/>
              </a:ext>
            </a:extLst>
          </p:cNvPr>
          <p:cNvSpPr>
            <a:spLocks noGrp="1"/>
          </p:cNvSpPr>
          <p:nvPr userDrawn="1">
            <p:ph type="title"/>
          </p:nvPr>
        </p:nvSpPr>
        <p:spPr>
          <a:xfrm>
            <a:off x="838200" y="366185"/>
            <a:ext cx="10515600" cy="1325033"/>
          </a:xfrm>
          <a:prstGeom prst="rect">
            <a:avLst/>
          </a:prstGeom>
        </p:spPr>
        <p:txBody>
          <a:bodyPr/>
          <a:lstStyle>
            <a:lvl1pPr>
              <a:defRPr sz="3733"/>
            </a:lvl1pPr>
          </a:lstStyle>
          <a:p>
            <a:r>
              <a:rPr lang="en-US"/>
              <a:t>Click to edit Master title style</a:t>
            </a:r>
          </a:p>
        </p:txBody>
      </p:sp>
      <p:grpSp>
        <p:nvGrpSpPr>
          <p:cNvPr id="18" name="Group 17">
            <a:extLst>
              <a:ext uri="{FF2B5EF4-FFF2-40B4-BE49-F238E27FC236}">
                <a16:creationId xmlns:a16="http://schemas.microsoft.com/office/drawing/2014/main" id="{D57BDCBD-6B5A-4A3A-9D0F-9B809121C8AC}"/>
              </a:ext>
            </a:extLst>
          </p:cNvPr>
          <p:cNvGrpSpPr/>
          <p:nvPr userDrawn="1"/>
        </p:nvGrpSpPr>
        <p:grpSpPr>
          <a:xfrm>
            <a:off x="7874000" y="192179"/>
            <a:ext cx="4241800" cy="2336916"/>
            <a:chOff x="5905500" y="144134"/>
            <a:chExt cx="3181350" cy="1752687"/>
          </a:xfrm>
        </p:grpSpPr>
        <p:pic>
          <p:nvPicPr>
            <p:cNvPr id="19" name="Picture 18">
              <a:extLst>
                <a:ext uri="{FF2B5EF4-FFF2-40B4-BE49-F238E27FC236}">
                  <a16:creationId xmlns:a16="http://schemas.microsoft.com/office/drawing/2014/main" id="{7BA0BC10-518E-464E-88DD-6B30F7F9CD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63904" y="144134"/>
              <a:ext cx="2622946" cy="1752687"/>
            </a:xfrm>
            <a:prstGeom prst="ellipse">
              <a:avLst/>
            </a:prstGeom>
            <a:effectLst>
              <a:glow>
                <a:schemeClr val="accent1"/>
              </a:glow>
              <a:outerShdw dist="50800" dir="5400000" sx="1000" sy="1000" algn="ctr" rotWithShape="0">
                <a:srgbClr val="000000">
                  <a:alpha val="0"/>
                </a:srgbClr>
              </a:outerShdw>
              <a:softEdge rad="279400"/>
            </a:effectLst>
          </p:spPr>
        </p:pic>
        <p:pic>
          <p:nvPicPr>
            <p:cNvPr id="20" name="Picture 19">
              <a:extLst>
                <a:ext uri="{FF2B5EF4-FFF2-40B4-BE49-F238E27FC236}">
                  <a16:creationId xmlns:a16="http://schemas.microsoft.com/office/drawing/2014/main" id="{2E6EF05F-4702-4B89-A0CF-8E40E11249C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630642" y="522905"/>
              <a:ext cx="881571" cy="291507"/>
            </a:xfrm>
            <a:prstGeom prst="rect">
              <a:avLst/>
            </a:prstGeom>
            <a:effectLst>
              <a:glow>
                <a:schemeClr val="accent1">
                  <a:satMod val="175000"/>
                  <a:alpha val="40000"/>
                </a:schemeClr>
              </a:glow>
            </a:effectLst>
          </p:spPr>
        </p:pic>
        <p:pic>
          <p:nvPicPr>
            <p:cNvPr id="21" name="Picture 20">
              <a:extLst>
                <a:ext uri="{FF2B5EF4-FFF2-40B4-BE49-F238E27FC236}">
                  <a16:creationId xmlns:a16="http://schemas.microsoft.com/office/drawing/2014/main" id="{6A8B09F9-B3A6-4125-9287-0355E386E7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05500" y="759653"/>
              <a:ext cx="2702114" cy="240307"/>
            </a:xfrm>
            <a:prstGeom prst="rect">
              <a:avLst/>
            </a:prstGeom>
          </p:spPr>
        </p:pic>
      </p:grpSp>
      <p:sp>
        <p:nvSpPr>
          <p:cNvPr id="23" name="Rectangle 22">
            <a:extLst>
              <a:ext uri="{FF2B5EF4-FFF2-40B4-BE49-F238E27FC236}">
                <a16:creationId xmlns:a16="http://schemas.microsoft.com/office/drawing/2014/main" id="{B5D9C821-9471-4931-9E66-2079A07B0F0E}"/>
              </a:ext>
            </a:extLst>
          </p:cNvPr>
          <p:cNvSpPr/>
          <p:nvPr userDrawn="1"/>
        </p:nvSpPr>
        <p:spPr>
          <a:xfrm>
            <a:off x="0" y="6025928"/>
            <a:ext cx="12192000" cy="832073"/>
          </a:xfrm>
          <a:prstGeom prst="rect">
            <a:avLst/>
          </a:prstGeom>
          <a:solidFill>
            <a:schemeClr val="bg2">
              <a:lumMod val="9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4" name="Slide Number Placeholder 5">
            <a:extLst>
              <a:ext uri="{FF2B5EF4-FFF2-40B4-BE49-F238E27FC236}">
                <a16:creationId xmlns:a16="http://schemas.microsoft.com/office/drawing/2014/main" id="{A2F8E767-5CDB-4AD8-92C8-A73D49823BE4}"/>
              </a:ext>
            </a:extLst>
          </p:cNvPr>
          <p:cNvSpPr>
            <a:spLocks noGrp="1"/>
          </p:cNvSpPr>
          <p:nvPr>
            <p:ph type="sldNum" sz="quarter" idx="4"/>
          </p:nvPr>
        </p:nvSpPr>
        <p:spPr>
          <a:xfrm>
            <a:off x="8610600" y="6165323"/>
            <a:ext cx="2743200" cy="365125"/>
          </a:xfrm>
          <a:prstGeom prst="rect">
            <a:avLst/>
          </a:prstGeom>
        </p:spPr>
        <p:txBody>
          <a:bodyPr vert="horz" lIns="91440" tIns="45720" rIns="91440" bIns="45720" rtlCol="0" anchor="ctr"/>
          <a:lstStyle>
            <a:lvl1pPr algn="r">
              <a:defRPr sz="1200">
                <a:solidFill>
                  <a:schemeClr val="tx1"/>
                </a:solidFill>
              </a:defRPr>
            </a:lvl1pPr>
          </a:lstStyle>
          <a:p>
            <a:fld id="{F83522AA-FC92-4C71-B3E8-E8495488A06B}" type="slidenum">
              <a:rPr lang="en-US" smtClean="0"/>
              <a:pPr/>
              <a:t>‹#›</a:t>
            </a:fld>
            <a:endParaRPr lang="en-US"/>
          </a:p>
        </p:txBody>
      </p:sp>
      <p:sp>
        <p:nvSpPr>
          <p:cNvPr id="25" name="Date Placeholder 19">
            <a:extLst>
              <a:ext uri="{FF2B5EF4-FFF2-40B4-BE49-F238E27FC236}">
                <a16:creationId xmlns:a16="http://schemas.microsoft.com/office/drawing/2014/main" id="{890B9F92-8FFC-4516-8246-515B1BC0C0F8}"/>
              </a:ext>
            </a:extLst>
          </p:cNvPr>
          <p:cNvSpPr>
            <a:spLocks noGrp="1"/>
          </p:cNvSpPr>
          <p:nvPr>
            <p:ph type="dt" sz="half" idx="2"/>
          </p:nvPr>
        </p:nvSpPr>
        <p:spPr>
          <a:xfrm>
            <a:off x="838200" y="6165323"/>
            <a:ext cx="2743200" cy="366183"/>
          </a:xfrm>
          <a:prstGeom prst="rect">
            <a:avLst/>
          </a:prstGeom>
        </p:spPr>
        <p:txBody>
          <a:bodyPr vert="horz" lIns="91440" tIns="45720" rIns="91440" bIns="45720" rtlCol="0" anchor="ctr"/>
          <a:lstStyle>
            <a:lvl1pPr algn="l">
              <a:defRPr sz="1200">
                <a:solidFill>
                  <a:schemeClr val="tx1"/>
                </a:solidFill>
              </a:defRPr>
            </a:lvl1pPr>
          </a:lstStyle>
          <a:p>
            <a:fld id="{15035CE0-2B1C-4012-B3F4-8705899FC02E}" type="datetime1">
              <a:rPr lang="en-US" smtClean="0"/>
              <a:t>9/12/2022</a:t>
            </a:fld>
            <a:endParaRPr lang="en-US"/>
          </a:p>
        </p:txBody>
      </p:sp>
    </p:spTree>
    <p:extLst>
      <p:ext uri="{BB962C8B-B14F-4D97-AF65-F5344CB8AC3E}">
        <p14:creationId xmlns:p14="http://schemas.microsoft.com/office/powerpoint/2010/main" val="121356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77D6D3A0-9B38-4667-B524-112F7C3114D2}"/>
              </a:ext>
            </a:extLst>
          </p:cNvPr>
          <p:cNvSpPr>
            <a:spLocks noGrp="1"/>
          </p:cNvSpPr>
          <p:nvPr>
            <p:ph idx="1"/>
          </p:nvPr>
        </p:nvSpPr>
        <p:spPr>
          <a:xfrm>
            <a:off x="838201" y="1979967"/>
            <a:ext cx="4944281" cy="3748616"/>
          </a:xfrm>
          <a:prstGeom prst="rect">
            <a:avLst/>
          </a:prstGeom>
        </p:spPr>
        <p:txBody>
          <a:bodyPr/>
          <a:lstStyle>
            <a:lvl1pPr>
              <a:buClr>
                <a:schemeClr val="accent5">
                  <a:lumMod val="60000"/>
                  <a:lumOff val="40000"/>
                </a:schemeClr>
              </a:buClr>
              <a:defRPr sz="2667"/>
            </a:lvl1pPr>
            <a:lvl2pPr>
              <a:buClr>
                <a:schemeClr val="accent5">
                  <a:lumMod val="60000"/>
                  <a:lumOff val="40000"/>
                </a:schemeClr>
              </a:buClr>
              <a:defRPr sz="2400"/>
            </a:lvl2pPr>
            <a:lvl3pPr>
              <a:buClr>
                <a:schemeClr val="accent5">
                  <a:lumMod val="60000"/>
                  <a:lumOff val="40000"/>
                </a:schemeClr>
              </a:buClr>
              <a:defRPr sz="2133"/>
            </a:lvl3pPr>
            <a:lvl4pPr>
              <a:buClr>
                <a:schemeClr val="accent5">
                  <a:lumMod val="60000"/>
                  <a:lumOff val="40000"/>
                </a:schemeClr>
              </a:buClr>
              <a:defRPr sz="2133"/>
            </a:lvl4pPr>
            <a:lvl5pPr>
              <a:buClr>
                <a:schemeClr val="accent5">
                  <a:lumMod val="60000"/>
                  <a:lumOff val="40000"/>
                </a:schemeClr>
              </a:buCl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Title 1">
            <a:extLst>
              <a:ext uri="{FF2B5EF4-FFF2-40B4-BE49-F238E27FC236}">
                <a16:creationId xmlns:a16="http://schemas.microsoft.com/office/drawing/2014/main" id="{81F94C19-B7E2-4481-93F7-D4DD4AB19111}"/>
              </a:ext>
            </a:extLst>
          </p:cNvPr>
          <p:cNvSpPr>
            <a:spLocks noGrp="1"/>
          </p:cNvSpPr>
          <p:nvPr>
            <p:ph type="title"/>
          </p:nvPr>
        </p:nvSpPr>
        <p:spPr>
          <a:xfrm>
            <a:off x="838200" y="366185"/>
            <a:ext cx="10515600" cy="1325033"/>
          </a:xfrm>
          <a:prstGeom prst="rect">
            <a:avLst/>
          </a:prstGeom>
        </p:spPr>
        <p:txBody>
          <a:bodyPr/>
          <a:lstStyle>
            <a:lvl1pPr>
              <a:defRPr sz="3733"/>
            </a:lvl1pPr>
          </a:lstStyle>
          <a:p>
            <a:r>
              <a:rPr lang="en-US"/>
              <a:t>Click to edit Master title style</a:t>
            </a:r>
          </a:p>
        </p:txBody>
      </p:sp>
      <p:sp>
        <p:nvSpPr>
          <p:cNvPr id="36" name="Content Placeholder 2">
            <a:extLst>
              <a:ext uri="{FF2B5EF4-FFF2-40B4-BE49-F238E27FC236}">
                <a16:creationId xmlns:a16="http://schemas.microsoft.com/office/drawing/2014/main" id="{DF668F15-A607-4395-81A0-A13DEA2874BB}"/>
              </a:ext>
            </a:extLst>
          </p:cNvPr>
          <p:cNvSpPr>
            <a:spLocks noGrp="1"/>
          </p:cNvSpPr>
          <p:nvPr>
            <p:ph idx="10"/>
          </p:nvPr>
        </p:nvSpPr>
        <p:spPr>
          <a:xfrm>
            <a:off x="5858682" y="1979967"/>
            <a:ext cx="6333319" cy="3748616"/>
          </a:xfrm>
          <a:prstGeom prst="rect">
            <a:avLst/>
          </a:prstGeom>
        </p:spPr>
        <p:txBody>
          <a:bodyPr/>
          <a:lstStyle>
            <a:lvl1pPr>
              <a:buClr>
                <a:schemeClr val="accent5">
                  <a:lumMod val="60000"/>
                  <a:lumOff val="40000"/>
                </a:schemeClr>
              </a:buClr>
              <a:defRPr sz="2667"/>
            </a:lvl1pPr>
            <a:lvl2pPr>
              <a:buClr>
                <a:schemeClr val="accent5">
                  <a:lumMod val="60000"/>
                  <a:lumOff val="40000"/>
                </a:schemeClr>
              </a:buClr>
              <a:defRPr sz="2400"/>
            </a:lvl2pPr>
            <a:lvl3pPr>
              <a:buClr>
                <a:schemeClr val="accent5">
                  <a:lumMod val="60000"/>
                  <a:lumOff val="40000"/>
                </a:schemeClr>
              </a:buClr>
              <a:defRPr sz="2133"/>
            </a:lvl3pPr>
            <a:lvl4pPr>
              <a:buClr>
                <a:schemeClr val="accent5">
                  <a:lumMod val="60000"/>
                  <a:lumOff val="40000"/>
                </a:schemeClr>
              </a:buClr>
              <a:defRPr sz="2133"/>
            </a:lvl4pPr>
            <a:lvl5pPr>
              <a:buClr>
                <a:schemeClr val="accent5">
                  <a:lumMod val="60000"/>
                  <a:lumOff val="40000"/>
                </a:schemeClr>
              </a:buCl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Rectangle 43">
            <a:extLst>
              <a:ext uri="{FF2B5EF4-FFF2-40B4-BE49-F238E27FC236}">
                <a16:creationId xmlns:a16="http://schemas.microsoft.com/office/drawing/2014/main" id="{FB57FB04-996C-4C3E-BAA0-ED98C7FC5B53}"/>
              </a:ext>
            </a:extLst>
          </p:cNvPr>
          <p:cNvSpPr/>
          <p:nvPr userDrawn="1"/>
        </p:nvSpPr>
        <p:spPr>
          <a:xfrm>
            <a:off x="0" y="1"/>
            <a:ext cx="12192000" cy="190500"/>
          </a:xfrm>
          <a:prstGeom prst="rect">
            <a:avLst/>
          </a:prstGeom>
          <a:solidFill>
            <a:schemeClr val="accent5">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grpSp>
        <p:nvGrpSpPr>
          <p:cNvPr id="50" name="Group 49">
            <a:extLst>
              <a:ext uri="{FF2B5EF4-FFF2-40B4-BE49-F238E27FC236}">
                <a16:creationId xmlns:a16="http://schemas.microsoft.com/office/drawing/2014/main" id="{3D2A419C-18C3-4FD0-8AA1-AC56B3633EFB}"/>
              </a:ext>
            </a:extLst>
          </p:cNvPr>
          <p:cNvGrpSpPr/>
          <p:nvPr userDrawn="1"/>
        </p:nvGrpSpPr>
        <p:grpSpPr>
          <a:xfrm>
            <a:off x="7874000" y="192179"/>
            <a:ext cx="4241800" cy="2336916"/>
            <a:chOff x="5905500" y="144134"/>
            <a:chExt cx="3181350" cy="1752687"/>
          </a:xfrm>
        </p:grpSpPr>
        <p:pic>
          <p:nvPicPr>
            <p:cNvPr id="51" name="Picture 50">
              <a:extLst>
                <a:ext uri="{FF2B5EF4-FFF2-40B4-BE49-F238E27FC236}">
                  <a16:creationId xmlns:a16="http://schemas.microsoft.com/office/drawing/2014/main" id="{83D14304-E355-4EE1-8D2D-9F998EA7BE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63904" y="144134"/>
              <a:ext cx="2622946" cy="1752687"/>
            </a:xfrm>
            <a:prstGeom prst="ellipse">
              <a:avLst/>
            </a:prstGeom>
            <a:effectLst>
              <a:glow>
                <a:schemeClr val="accent1"/>
              </a:glow>
              <a:outerShdw dist="50800" dir="5400000" sx="1000" sy="1000" algn="ctr" rotWithShape="0">
                <a:srgbClr val="000000">
                  <a:alpha val="0"/>
                </a:srgbClr>
              </a:outerShdw>
              <a:softEdge rad="279400"/>
            </a:effectLst>
          </p:spPr>
        </p:pic>
        <p:pic>
          <p:nvPicPr>
            <p:cNvPr id="52" name="Picture 51">
              <a:extLst>
                <a:ext uri="{FF2B5EF4-FFF2-40B4-BE49-F238E27FC236}">
                  <a16:creationId xmlns:a16="http://schemas.microsoft.com/office/drawing/2014/main" id="{7FDB75EF-F377-4E25-AF02-CF60270ECAF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630642" y="522905"/>
              <a:ext cx="881571" cy="291507"/>
            </a:xfrm>
            <a:prstGeom prst="rect">
              <a:avLst/>
            </a:prstGeom>
            <a:effectLst>
              <a:glow>
                <a:schemeClr val="accent1">
                  <a:satMod val="175000"/>
                  <a:alpha val="40000"/>
                </a:schemeClr>
              </a:glow>
            </a:effectLst>
          </p:spPr>
        </p:pic>
        <p:pic>
          <p:nvPicPr>
            <p:cNvPr id="53" name="Picture 52">
              <a:extLst>
                <a:ext uri="{FF2B5EF4-FFF2-40B4-BE49-F238E27FC236}">
                  <a16:creationId xmlns:a16="http://schemas.microsoft.com/office/drawing/2014/main" id="{98F3C939-77C2-465E-9AD1-85A9343DFD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05500" y="759653"/>
              <a:ext cx="2702114" cy="240307"/>
            </a:xfrm>
            <a:prstGeom prst="rect">
              <a:avLst/>
            </a:prstGeom>
          </p:spPr>
        </p:pic>
      </p:grpSp>
      <p:sp>
        <p:nvSpPr>
          <p:cNvPr id="13" name="Rectangle 12">
            <a:extLst>
              <a:ext uri="{FF2B5EF4-FFF2-40B4-BE49-F238E27FC236}">
                <a16:creationId xmlns:a16="http://schemas.microsoft.com/office/drawing/2014/main" id="{1E39B5A3-CC5E-47C9-B3F3-3C425502E143}"/>
              </a:ext>
            </a:extLst>
          </p:cNvPr>
          <p:cNvSpPr/>
          <p:nvPr userDrawn="1"/>
        </p:nvSpPr>
        <p:spPr>
          <a:xfrm>
            <a:off x="0" y="6025928"/>
            <a:ext cx="12192000" cy="832073"/>
          </a:xfrm>
          <a:prstGeom prst="rect">
            <a:avLst/>
          </a:prstGeom>
          <a:solidFill>
            <a:schemeClr val="bg2">
              <a:lumMod val="9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4" name="Slide Number Placeholder 5">
            <a:extLst>
              <a:ext uri="{FF2B5EF4-FFF2-40B4-BE49-F238E27FC236}">
                <a16:creationId xmlns:a16="http://schemas.microsoft.com/office/drawing/2014/main" id="{8E530C78-AACB-4392-A495-9B38FE5DEC07}"/>
              </a:ext>
            </a:extLst>
          </p:cNvPr>
          <p:cNvSpPr>
            <a:spLocks noGrp="1"/>
          </p:cNvSpPr>
          <p:nvPr>
            <p:ph type="sldNum" sz="quarter" idx="4"/>
          </p:nvPr>
        </p:nvSpPr>
        <p:spPr>
          <a:xfrm>
            <a:off x="8610600" y="6165323"/>
            <a:ext cx="2743200" cy="365125"/>
          </a:xfrm>
          <a:prstGeom prst="rect">
            <a:avLst/>
          </a:prstGeom>
        </p:spPr>
        <p:txBody>
          <a:bodyPr vert="horz" lIns="91440" tIns="45720" rIns="91440" bIns="45720" rtlCol="0" anchor="ctr"/>
          <a:lstStyle>
            <a:lvl1pPr algn="r">
              <a:defRPr sz="1200">
                <a:solidFill>
                  <a:schemeClr val="tx1"/>
                </a:solidFill>
              </a:defRPr>
            </a:lvl1pPr>
          </a:lstStyle>
          <a:p>
            <a:fld id="{F83522AA-FC92-4C71-B3E8-E8495488A06B}" type="slidenum">
              <a:rPr lang="en-US" smtClean="0"/>
              <a:pPr/>
              <a:t>‹#›</a:t>
            </a:fld>
            <a:endParaRPr lang="en-US"/>
          </a:p>
        </p:txBody>
      </p:sp>
      <p:sp>
        <p:nvSpPr>
          <p:cNvPr id="15" name="Date Placeholder 19">
            <a:extLst>
              <a:ext uri="{FF2B5EF4-FFF2-40B4-BE49-F238E27FC236}">
                <a16:creationId xmlns:a16="http://schemas.microsoft.com/office/drawing/2014/main" id="{A61A445B-7398-4F07-A90F-E82AC179C600}"/>
              </a:ext>
            </a:extLst>
          </p:cNvPr>
          <p:cNvSpPr>
            <a:spLocks noGrp="1"/>
          </p:cNvSpPr>
          <p:nvPr>
            <p:ph type="dt" sz="half" idx="2"/>
          </p:nvPr>
        </p:nvSpPr>
        <p:spPr>
          <a:xfrm>
            <a:off x="838200" y="6165323"/>
            <a:ext cx="2743200" cy="366183"/>
          </a:xfrm>
          <a:prstGeom prst="rect">
            <a:avLst/>
          </a:prstGeom>
        </p:spPr>
        <p:txBody>
          <a:bodyPr vert="horz" lIns="91440" tIns="45720" rIns="91440" bIns="45720" rtlCol="0" anchor="ctr"/>
          <a:lstStyle>
            <a:lvl1pPr algn="l">
              <a:defRPr sz="1200">
                <a:solidFill>
                  <a:schemeClr val="tx1"/>
                </a:solidFill>
              </a:defRPr>
            </a:lvl1pPr>
          </a:lstStyle>
          <a:p>
            <a:fld id="{B4D2B78C-00F4-45C7-80EF-7FD46BF7B59C}" type="datetime1">
              <a:rPr lang="en-US" smtClean="0"/>
              <a:t>9/12/2022</a:t>
            </a:fld>
            <a:endParaRPr lang="en-US"/>
          </a:p>
        </p:txBody>
      </p:sp>
    </p:spTree>
    <p:extLst>
      <p:ext uri="{BB962C8B-B14F-4D97-AF65-F5344CB8AC3E}">
        <p14:creationId xmlns:p14="http://schemas.microsoft.com/office/powerpoint/2010/main" val="715482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F66A063-68B4-48B5-BA26-CE8DF15F3CED}"/>
              </a:ext>
            </a:extLst>
          </p:cNvPr>
          <p:cNvGrpSpPr/>
          <p:nvPr userDrawn="1"/>
        </p:nvGrpSpPr>
        <p:grpSpPr>
          <a:xfrm>
            <a:off x="7874000" y="192179"/>
            <a:ext cx="4241800" cy="2336916"/>
            <a:chOff x="5905500" y="144134"/>
            <a:chExt cx="3181350" cy="1752687"/>
          </a:xfrm>
        </p:grpSpPr>
        <p:pic>
          <p:nvPicPr>
            <p:cNvPr id="17" name="Picture 16">
              <a:extLst>
                <a:ext uri="{FF2B5EF4-FFF2-40B4-BE49-F238E27FC236}">
                  <a16:creationId xmlns:a16="http://schemas.microsoft.com/office/drawing/2014/main" id="{43C2BB9A-5EDE-4F37-849B-7FC47A0829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63904" y="144134"/>
              <a:ext cx="2622946" cy="1752687"/>
            </a:xfrm>
            <a:prstGeom prst="ellipse">
              <a:avLst/>
            </a:prstGeom>
            <a:effectLst>
              <a:glow>
                <a:schemeClr val="accent1"/>
              </a:glow>
              <a:outerShdw dist="50800" dir="5400000" sx="1000" sy="1000" algn="ctr" rotWithShape="0">
                <a:srgbClr val="000000">
                  <a:alpha val="0"/>
                </a:srgbClr>
              </a:outerShdw>
              <a:softEdge rad="279400"/>
            </a:effectLst>
          </p:spPr>
        </p:pic>
        <p:pic>
          <p:nvPicPr>
            <p:cNvPr id="18" name="Picture 17">
              <a:extLst>
                <a:ext uri="{FF2B5EF4-FFF2-40B4-BE49-F238E27FC236}">
                  <a16:creationId xmlns:a16="http://schemas.microsoft.com/office/drawing/2014/main" id="{6F479E2B-B3B2-482D-8331-E93EA2246A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630642" y="522905"/>
              <a:ext cx="881571" cy="291507"/>
            </a:xfrm>
            <a:prstGeom prst="rect">
              <a:avLst/>
            </a:prstGeom>
            <a:effectLst>
              <a:glow>
                <a:schemeClr val="accent1">
                  <a:satMod val="175000"/>
                  <a:alpha val="40000"/>
                </a:schemeClr>
              </a:glow>
            </a:effectLst>
          </p:spPr>
        </p:pic>
        <p:pic>
          <p:nvPicPr>
            <p:cNvPr id="19" name="Picture 18">
              <a:extLst>
                <a:ext uri="{FF2B5EF4-FFF2-40B4-BE49-F238E27FC236}">
                  <a16:creationId xmlns:a16="http://schemas.microsoft.com/office/drawing/2014/main" id="{06448B0F-97A7-4187-9DD2-951173A978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05500" y="759653"/>
              <a:ext cx="2702114" cy="240307"/>
            </a:xfrm>
            <a:prstGeom prst="rect">
              <a:avLst/>
            </a:prstGeom>
          </p:spPr>
        </p:pic>
      </p:grpSp>
      <p:sp>
        <p:nvSpPr>
          <p:cNvPr id="9" name="Rectangle 8">
            <a:extLst>
              <a:ext uri="{FF2B5EF4-FFF2-40B4-BE49-F238E27FC236}">
                <a16:creationId xmlns:a16="http://schemas.microsoft.com/office/drawing/2014/main" id="{8C5F230C-D786-4E3C-A97E-7B9E9DB6E5BF}"/>
              </a:ext>
            </a:extLst>
          </p:cNvPr>
          <p:cNvSpPr/>
          <p:nvPr userDrawn="1"/>
        </p:nvSpPr>
        <p:spPr>
          <a:xfrm>
            <a:off x="0" y="6025928"/>
            <a:ext cx="12192000" cy="832073"/>
          </a:xfrm>
          <a:prstGeom prst="rect">
            <a:avLst/>
          </a:prstGeom>
          <a:solidFill>
            <a:schemeClr val="bg2">
              <a:lumMod val="9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0" name="Slide Number Placeholder 5">
            <a:extLst>
              <a:ext uri="{FF2B5EF4-FFF2-40B4-BE49-F238E27FC236}">
                <a16:creationId xmlns:a16="http://schemas.microsoft.com/office/drawing/2014/main" id="{C8B189CE-FC6A-49B9-908D-C6F2E1927922}"/>
              </a:ext>
            </a:extLst>
          </p:cNvPr>
          <p:cNvSpPr>
            <a:spLocks noGrp="1"/>
          </p:cNvSpPr>
          <p:nvPr>
            <p:ph type="sldNum" sz="quarter" idx="4"/>
          </p:nvPr>
        </p:nvSpPr>
        <p:spPr>
          <a:xfrm>
            <a:off x="8610600" y="6165323"/>
            <a:ext cx="2743200" cy="365125"/>
          </a:xfrm>
          <a:prstGeom prst="rect">
            <a:avLst/>
          </a:prstGeom>
        </p:spPr>
        <p:txBody>
          <a:bodyPr vert="horz" lIns="91440" tIns="45720" rIns="91440" bIns="45720" rtlCol="0" anchor="ctr"/>
          <a:lstStyle>
            <a:lvl1pPr algn="r">
              <a:defRPr sz="1200">
                <a:solidFill>
                  <a:schemeClr val="tx1"/>
                </a:solidFill>
              </a:defRPr>
            </a:lvl1pPr>
          </a:lstStyle>
          <a:p>
            <a:fld id="{F83522AA-FC92-4C71-B3E8-E8495488A06B}" type="slidenum">
              <a:rPr lang="en-US" smtClean="0"/>
              <a:pPr/>
              <a:t>‹#›</a:t>
            </a:fld>
            <a:endParaRPr lang="en-US"/>
          </a:p>
        </p:txBody>
      </p:sp>
      <p:sp>
        <p:nvSpPr>
          <p:cNvPr id="11" name="Date Placeholder 19">
            <a:extLst>
              <a:ext uri="{FF2B5EF4-FFF2-40B4-BE49-F238E27FC236}">
                <a16:creationId xmlns:a16="http://schemas.microsoft.com/office/drawing/2014/main" id="{FAF38BAC-C42F-4C52-96CC-C54C8B97D900}"/>
              </a:ext>
            </a:extLst>
          </p:cNvPr>
          <p:cNvSpPr>
            <a:spLocks noGrp="1"/>
          </p:cNvSpPr>
          <p:nvPr>
            <p:ph type="dt" sz="half" idx="2"/>
          </p:nvPr>
        </p:nvSpPr>
        <p:spPr>
          <a:xfrm>
            <a:off x="838200" y="6165323"/>
            <a:ext cx="2743200" cy="366183"/>
          </a:xfrm>
          <a:prstGeom prst="rect">
            <a:avLst/>
          </a:prstGeom>
        </p:spPr>
        <p:txBody>
          <a:bodyPr vert="horz" lIns="91440" tIns="45720" rIns="91440" bIns="45720" rtlCol="0" anchor="ctr"/>
          <a:lstStyle>
            <a:lvl1pPr algn="l">
              <a:defRPr sz="1200">
                <a:solidFill>
                  <a:schemeClr val="tx1"/>
                </a:solidFill>
              </a:defRPr>
            </a:lvl1pPr>
          </a:lstStyle>
          <a:p>
            <a:fld id="{6EA8B3B7-9335-4F6D-8091-2717A01BFCDB}" type="datetime1">
              <a:rPr lang="en-US" smtClean="0"/>
              <a:t>9/12/2022</a:t>
            </a:fld>
            <a:endParaRPr lang="en-US"/>
          </a:p>
        </p:txBody>
      </p:sp>
    </p:spTree>
    <p:extLst>
      <p:ext uri="{BB962C8B-B14F-4D97-AF65-F5344CB8AC3E}">
        <p14:creationId xmlns:p14="http://schemas.microsoft.com/office/powerpoint/2010/main" val="312345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1178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03179BF0-12D6-5CA3-F748-BD8D03BAC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914400" y="2286000"/>
            <a:ext cx="10363200" cy="1143000"/>
          </a:xfrm>
        </p:spPr>
        <p:txBody>
          <a:bodyPr/>
          <a:lstStyle>
            <a:lvl1pPr algn="ctr">
              <a:defRPr sz="4100"/>
            </a:lvl1pPr>
          </a:lstStyle>
          <a:p>
            <a:pPr lvl="0"/>
            <a:r>
              <a:rPr lang="en-US" altLang="en-US" noProof="0"/>
              <a:t>Click to edit Master title style</a:t>
            </a:r>
          </a:p>
        </p:txBody>
      </p:sp>
      <p:sp>
        <p:nvSpPr>
          <p:cNvPr id="6147" name="Rectangle 3"/>
          <p:cNvSpPr>
            <a:spLocks noGrp="1" noChangeArrowheads="1"/>
          </p:cNvSpPr>
          <p:nvPr>
            <p:ph type="subTitle" idx="1"/>
          </p:nvPr>
        </p:nvSpPr>
        <p:spPr>
          <a:xfrm>
            <a:off x="1828800" y="3886200"/>
            <a:ext cx="8534400" cy="1447800"/>
          </a:xfrm>
        </p:spPr>
        <p:txBody>
          <a:bodyPr/>
          <a:lstStyle>
            <a:lvl1pPr marL="0" indent="0" algn="ctr">
              <a:buFontTx/>
              <a:buNone/>
              <a:defRPr sz="2400">
                <a:solidFill>
                  <a:schemeClr val="bg1"/>
                </a:solidFill>
              </a:defRPr>
            </a:lvl1pPr>
          </a:lstStyle>
          <a:p>
            <a:pPr lvl="0"/>
            <a:r>
              <a:rPr lang="en-US" altLang="en-US" noProof="0"/>
              <a:t>Click to edit Master subtitle style</a:t>
            </a:r>
          </a:p>
        </p:txBody>
      </p:sp>
      <p:sp>
        <p:nvSpPr>
          <p:cNvPr id="5" name="Slide Number Placeholder 6">
            <a:extLst>
              <a:ext uri="{FF2B5EF4-FFF2-40B4-BE49-F238E27FC236}">
                <a16:creationId xmlns:a16="http://schemas.microsoft.com/office/drawing/2014/main" id="{D0A414C2-B360-7A52-3D29-BC710A4C58FA}"/>
              </a:ext>
            </a:extLst>
          </p:cNvPr>
          <p:cNvSpPr>
            <a:spLocks noGrp="1" noChangeArrowheads="1"/>
          </p:cNvSpPr>
          <p:nvPr>
            <p:ph type="sldNum" sz="quarter" idx="10"/>
          </p:nvPr>
        </p:nvSpPr>
        <p:spPr/>
        <p:txBody>
          <a:bodyPr/>
          <a:lstStyle>
            <a:lvl1pPr>
              <a:defRPr>
                <a:solidFill>
                  <a:schemeClr val="bg1"/>
                </a:solidFill>
              </a:defRPr>
            </a:lvl1pPr>
          </a:lstStyle>
          <a:p>
            <a:pPr>
              <a:defRPr/>
            </a:pPr>
            <a:fld id="{F00F424C-53DC-47F7-A0F2-3DDE2D817D91}" type="slidenum">
              <a:rPr lang="en-US" altLang="en-US"/>
              <a:pPr>
                <a:defRPr/>
              </a:pPr>
              <a:t>‹#›</a:t>
            </a:fld>
            <a:endParaRPr lang="en-US" altLang="en-US" dirty="0"/>
          </a:p>
        </p:txBody>
      </p:sp>
    </p:spTree>
    <p:extLst>
      <p:ext uri="{BB962C8B-B14F-4D97-AF65-F5344CB8AC3E}">
        <p14:creationId xmlns:p14="http://schemas.microsoft.com/office/powerpoint/2010/main" val="2492681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94FAE9A1-9129-FC51-1B35-AEDA2352A638}"/>
              </a:ext>
            </a:extLst>
          </p:cNvPr>
          <p:cNvSpPr>
            <a:spLocks noGrp="1" noChangeArrowheads="1"/>
          </p:cNvSpPr>
          <p:nvPr>
            <p:ph type="sldNum" sz="quarter" idx="10"/>
          </p:nvPr>
        </p:nvSpPr>
        <p:spPr>
          <a:ln/>
        </p:spPr>
        <p:txBody>
          <a:bodyPr/>
          <a:lstStyle>
            <a:lvl1pPr>
              <a:defRPr/>
            </a:lvl1pPr>
          </a:lstStyle>
          <a:p>
            <a:pPr>
              <a:defRPr/>
            </a:pPr>
            <a:fld id="{AA6E8056-053E-4DB1-8351-D116F78BAD16}"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528466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6">
            <a:extLst>
              <a:ext uri="{FF2B5EF4-FFF2-40B4-BE49-F238E27FC236}">
                <a16:creationId xmlns:a16="http://schemas.microsoft.com/office/drawing/2014/main" id="{A08A9039-492F-D301-CEA2-BB4471E2803F}"/>
              </a:ext>
            </a:extLst>
          </p:cNvPr>
          <p:cNvSpPr>
            <a:spLocks noGrp="1" noChangeArrowheads="1"/>
          </p:cNvSpPr>
          <p:nvPr>
            <p:ph type="sldNum" sz="quarter" idx="10"/>
          </p:nvPr>
        </p:nvSpPr>
        <p:spPr>
          <a:ln/>
        </p:spPr>
        <p:txBody>
          <a:bodyPr/>
          <a:lstStyle>
            <a:lvl1pPr>
              <a:defRPr/>
            </a:lvl1pPr>
          </a:lstStyle>
          <a:p>
            <a:pPr>
              <a:defRPr/>
            </a:pPr>
            <a:fld id="{83243B94-9F94-4C54-9395-298705547ADC}"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1346378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752600"/>
            <a:ext cx="5232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50000" y="1752600"/>
            <a:ext cx="5232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D0926643-2A88-D3D8-64F5-F66363D7AD95}"/>
              </a:ext>
            </a:extLst>
          </p:cNvPr>
          <p:cNvSpPr>
            <a:spLocks noGrp="1" noChangeArrowheads="1"/>
          </p:cNvSpPr>
          <p:nvPr>
            <p:ph type="sldNum" sz="quarter" idx="10"/>
          </p:nvPr>
        </p:nvSpPr>
        <p:spPr>
          <a:ln/>
        </p:spPr>
        <p:txBody>
          <a:bodyPr/>
          <a:lstStyle>
            <a:lvl1pPr>
              <a:defRPr/>
            </a:lvl1pPr>
          </a:lstStyle>
          <a:p>
            <a:pPr>
              <a:defRPr/>
            </a:pPr>
            <a:fld id="{CFED117A-8D36-4066-B72C-3FC74163E495}"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40004941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5.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DB16441E-ED0C-4CCB-AA04-4B4BD06474AD}"/>
              </a:ext>
            </a:extLst>
          </p:cNvPr>
          <p:cNvSpPr>
            <a:spLocks noGrp="1"/>
          </p:cNvSpPr>
          <p:nvPr>
            <p:ph type="title"/>
          </p:nvPr>
        </p:nvSpPr>
        <p:spPr>
          <a:xfrm>
            <a:off x="838200" y="327553"/>
            <a:ext cx="10515600" cy="1259948"/>
          </a:xfrm>
          <a:prstGeom prst="rect">
            <a:avLst/>
          </a:prstGeom>
        </p:spPr>
        <p:txBody>
          <a:bodyPr vert="horz" lIns="91440" tIns="45720" rIns="91440" bIns="45720" rtlCol="0" anchor="b">
            <a:noAutofit/>
          </a:bodyPr>
          <a:lstStyle/>
          <a:p>
            <a:r>
              <a:rPr lang="en-US"/>
              <a:t>Click to enter slide title</a:t>
            </a:r>
          </a:p>
        </p:txBody>
      </p:sp>
      <p:sp>
        <p:nvSpPr>
          <p:cNvPr id="13" name="Text Placeholder 2">
            <a:extLst>
              <a:ext uri="{FF2B5EF4-FFF2-40B4-BE49-F238E27FC236}">
                <a16:creationId xmlns:a16="http://schemas.microsoft.com/office/drawing/2014/main" id="{A1D761AC-99B1-43BD-86FF-63BEDAF716D6}"/>
              </a:ext>
            </a:extLst>
          </p:cNvPr>
          <p:cNvSpPr>
            <a:spLocks noGrp="1"/>
          </p:cNvSpPr>
          <p:nvPr>
            <p:ph type="body" idx="1"/>
          </p:nvPr>
        </p:nvSpPr>
        <p:spPr>
          <a:xfrm>
            <a:off x="838200" y="2067220"/>
            <a:ext cx="10515600" cy="39587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9550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lgn="l" defTabSz="1219170" rtl="0" eaLnBrk="1" latinLnBrk="0" hangingPunct="1">
        <a:lnSpc>
          <a:spcPct val="90000"/>
        </a:lnSpc>
        <a:spcBef>
          <a:spcPct val="0"/>
        </a:spcBef>
        <a:buNone/>
        <a:defRPr sz="4800" b="1" kern="1200">
          <a:solidFill>
            <a:schemeClr val="tx1"/>
          </a:solidFill>
          <a:latin typeface="+mn-lt"/>
          <a:ea typeface="+mj-ea"/>
          <a:cs typeface="+mj-cs"/>
        </a:defRPr>
      </a:lvl1pPr>
    </p:titleStyle>
    <p:bodyStyle>
      <a:lvl1pPr marL="304792" indent="-304792" algn="l" defTabSz="1219170" rtl="0" eaLnBrk="1" latinLnBrk="0" hangingPunct="1">
        <a:lnSpc>
          <a:spcPct val="90000"/>
        </a:lnSpc>
        <a:spcBef>
          <a:spcPts val="1333"/>
        </a:spcBef>
        <a:buClr>
          <a:schemeClr val="accent5">
            <a:lumMod val="75000"/>
          </a:schemeClr>
        </a:buClr>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Clr>
          <a:schemeClr val="accent5">
            <a:lumMod val="75000"/>
          </a:schemeClr>
        </a:buClr>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Clr>
          <a:schemeClr val="accent5">
            <a:lumMod val="75000"/>
          </a:schemeClr>
        </a:buClr>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Clr>
          <a:schemeClr val="accent5">
            <a:lumMod val="75000"/>
          </a:schemeClr>
        </a:buClr>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Clr>
          <a:schemeClr val="accent5">
            <a:lumMod val="75000"/>
          </a:schemeClr>
        </a:buClr>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a:extLst>
              <a:ext uri="{FF2B5EF4-FFF2-40B4-BE49-F238E27FC236}">
                <a16:creationId xmlns:a16="http://schemas.microsoft.com/office/drawing/2014/main" id="{92A908BC-9FFC-0D98-A975-92F25E9A034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A6D7F6A3-C65B-9C7B-6752-3107E2A9CECE}"/>
              </a:ext>
            </a:extLst>
          </p:cNvPr>
          <p:cNvSpPr>
            <a:spLocks noGrp="1" noChangeArrowheads="1"/>
          </p:cNvSpPr>
          <p:nvPr>
            <p:ph type="title"/>
          </p:nvPr>
        </p:nvSpPr>
        <p:spPr bwMode="auto">
          <a:xfrm>
            <a:off x="1625600" y="304800"/>
            <a:ext cx="102616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DC179C68-B382-7CA3-1396-A667D9523F0A}"/>
              </a:ext>
            </a:extLst>
          </p:cNvPr>
          <p:cNvSpPr>
            <a:spLocks noGrp="1" noChangeArrowheads="1"/>
          </p:cNvSpPr>
          <p:nvPr>
            <p:ph type="body" idx="1"/>
          </p:nvPr>
        </p:nvSpPr>
        <p:spPr bwMode="auto">
          <a:xfrm>
            <a:off x="914400" y="1752600"/>
            <a:ext cx="106680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a:extLst>
              <a:ext uri="{FF2B5EF4-FFF2-40B4-BE49-F238E27FC236}">
                <a16:creationId xmlns:a16="http://schemas.microsoft.com/office/drawing/2014/main" id="{B512704D-93A1-A76C-137F-6493A5CEF540}"/>
              </a:ext>
            </a:extLst>
          </p:cNvPr>
          <p:cNvSpPr>
            <a:spLocks noGrp="1" noChangeArrowheads="1"/>
          </p:cNvSpPr>
          <p:nvPr>
            <p:ph type="sldNum" sz="quarter" idx="4"/>
          </p:nvPr>
        </p:nvSpPr>
        <p:spPr bwMode="auto">
          <a:xfrm>
            <a:off x="914400" y="6400800"/>
            <a:ext cx="2540000" cy="3048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solidFill>
                  <a:schemeClr val="accent2"/>
                </a:solidFill>
                <a:latin typeface="Arial" panose="020B0604020202020204" pitchFamily="34" charset="0"/>
              </a:defRPr>
            </a:lvl1pPr>
          </a:lstStyle>
          <a:p>
            <a:pPr>
              <a:defRPr/>
            </a:pPr>
            <a:fld id="{ED17D564-4CCF-4AEF-B4AA-14E38311D9C5}" type="slidenum">
              <a:rPr lang="en-US" altLang="en-US"/>
              <a:pPr>
                <a:defRPr/>
              </a:pPr>
              <a:t>‹#›</a:t>
            </a:fld>
            <a:endParaRPr lang="en-US" altLang="en-US"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791"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hdr="0" ftr="0" dt="0"/>
  <p:txStyles>
    <p:titleStyle>
      <a:lvl1pPr algn="l" rtl="0" eaLnBrk="0" fontAlgn="base" hangingPunct="0">
        <a:spcBef>
          <a:spcPct val="0"/>
        </a:spcBef>
        <a:spcAft>
          <a:spcPct val="0"/>
        </a:spcAft>
        <a:defRPr sz="3600"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Arial Bold Italic" panose="020B0704020202090204" pitchFamily="34" charset="0"/>
          <a:ea typeface="ＭＳ Ｐゴシック" panose="020B0600070205080204" pitchFamily="34" charset="-128"/>
        </a:defRPr>
      </a:lvl2pPr>
      <a:lvl3pPr algn="l" rtl="0" eaLnBrk="0" fontAlgn="base" hangingPunct="0">
        <a:spcBef>
          <a:spcPct val="0"/>
        </a:spcBef>
        <a:spcAft>
          <a:spcPct val="0"/>
        </a:spcAft>
        <a:defRPr sz="3600">
          <a:solidFill>
            <a:schemeClr val="bg1"/>
          </a:solidFill>
          <a:latin typeface="Arial Bold Italic" panose="020B0704020202090204" pitchFamily="34" charset="0"/>
          <a:ea typeface="ＭＳ Ｐゴシック" panose="020B0600070205080204" pitchFamily="34" charset="-128"/>
        </a:defRPr>
      </a:lvl3pPr>
      <a:lvl4pPr algn="l" rtl="0" eaLnBrk="0" fontAlgn="base" hangingPunct="0">
        <a:spcBef>
          <a:spcPct val="0"/>
        </a:spcBef>
        <a:spcAft>
          <a:spcPct val="0"/>
        </a:spcAft>
        <a:defRPr sz="3600">
          <a:solidFill>
            <a:schemeClr val="bg1"/>
          </a:solidFill>
          <a:latin typeface="Arial Bold Italic" panose="020B0704020202090204" pitchFamily="34" charset="0"/>
          <a:ea typeface="ＭＳ Ｐゴシック" panose="020B0600070205080204" pitchFamily="34" charset="-128"/>
        </a:defRPr>
      </a:lvl4pPr>
      <a:lvl5pPr algn="l" rtl="0" eaLnBrk="0" fontAlgn="base" hangingPunct="0">
        <a:spcBef>
          <a:spcPct val="0"/>
        </a:spcBef>
        <a:spcAft>
          <a:spcPct val="0"/>
        </a:spcAft>
        <a:defRPr sz="3600">
          <a:solidFill>
            <a:schemeClr val="bg1"/>
          </a:solidFill>
          <a:latin typeface="Arial Bold Italic" panose="020B0704020202090204" pitchFamily="34" charset="0"/>
          <a:ea typeface="ＭＳ Ｐゴシック" panose="020B0600070205080204" pitchFamily="34" charset="-128"/>
        </a:defRPr>
      </a:lvl5pPr>
      <a:lvl6pPr marL="457200" algn="l" rtl="0" fontAlgn="base">
        <a:spcBef>
          <a:spcPct val="0"/>
        </a:spcBef>
        <a:spcAft>
          <a:spcPct val="0"/>
        </a:spcAft>
        <a:defRPr sz="3600">
          <a:solidFill>
            <a:schemeClr val="bg1"/>
          </a:solidFill>
          <a:latin typeface="Arial Bold Italic" panose="020B0704020202090204" pitchFamily="34" charset="0"/>
          <a:ea typeface="ＭＳ Ｐゴシック" panose="020B0600070205080204" pitchFamily="34" charset="-128"/>
        </a:defRPr>
      </a:lvl6pPr>
      <a:lvl7pPr marL="914400" algn="l" rtl="0" fontAlgn="base">
        <a:spcBef>
          <a:spcPct val="0"/>
        </a:spcBef>
        <a:spcAft>
          <a:spcPct val="0"/>
        </a:spcAft>
        <a:defRPr sz="3600">
          <a:solidFill>
            <a:schemeClr val="bg1"/>
          </a:solidFill>
          <a:latin typeface="Arial Bold Italic" panose="020B0704020202090204" pitchFamily="34" charset="0"/>
          <a:ea typeface="ＭＳ Ｐゴシック" panose="020B0600070205080204" pitchFamily="34" charset="-128"/>
        </a:defRPr>
      </a:lvl7pPr>
      <a:lvl8pPr marL="1371600" algn="l" rtl="0" fontAlgn="base">
        <a:spcBef>
          <a:spcPct val="0"/>
        </a:spcBef>
        <a:spcAft>
          <a:spcPct val="0"/>
        </a:spcAft>
        <a:defRPr sz="3600">
          <a:solidFill>
            <a:schemeClr val="bg1"/>
          </a:solidFill>
          <a:latin typeface="Arial Bold Italic" panose="020B0704020202090204" pitchFamily="34" charset="0"/>
          <a:ea typeface="ＭＳ Ｐゴシック" panose="020B0600070205080204" pitchFamily="34" charset="-128"/>
        </a:defRPr>
      </a:lvl8pPr>
      <a:lvl9pPr marL="1828800" algn="l" rtl="0" fontAlgn="base">
        <a:spcBef>
          <a:spcPct val="0"/>
        </a:spcBef>
        <a:spcAft>
          <a:spcPct val="0"/>
        </a:spcAft>
        <a:defRPr sz="3600">
          <a:solidFill>
            <a:schemeClr val="bg1"/>
          </a:solidFill>
          <a:latin typeface="Arial Bold Italic" panose="020B0704020202090204" pitchFamily="34"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Char char="•"/>
        <a:defRPr sz="3200" kern="1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accent2"/>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accent2"/>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accent2"/>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s://www.tmi2solutions.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hyperlink" Target="http://www.nrc.gov/"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mailto:Amy.Snyder@nrc.gov"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mailto:hepell@energysolutions.com" TargetMode="External"/><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3D9949-8F31-4B07-A222-5EB213AC5DEC}"/>
              </a:ext>
            </a:extLst>
          </p:cNvPr>
          <p:cNvPicPr>
            <a:picLocks noChangeAspect="1"/>
          </p:cNvPicPr>
          <p:nvPr/>
        </p:nvPicPr>
        <p:blipFill>
          <a:blip r:embed="rId3"/>
          <a:stretch>
            <a:fillRect/>
          </a:stretch>
        </p:blipFill>
        <p:spPr>
          <a:xfrm>
            <a:off x="0" y="0"/>
            <a:ext cx="12192000" cy="6846575"/>
          </a:xfrm>
          <a:prstGeom prst="rect">
            <a:avLst/>
          </a:prstGeom>
        </p:spPr>
      </p:pic>
      <p:sp>
        <p:nvSpPr>
          <p:cNvPr id="8" name="TextBox 7">
            <a:extLst>
              <a:ext uri="{FF2B5EF4-FFF2-40B4-BE49-F238E27FC236}">
                <a16:creationId xmlns:a16="http://schemas.microsoft.com/office/drawing/2014/main" id="{BECA754B-EFFA-4D37-A155-58FD45928E5E}"/>
              </a:ext>
            </a:extLst>
          </p:cNvPr>
          <p:cNvSpPr txBox="1"/>
          <p:nvPr/>
        </p:nvSpPr>
        <p:spPr>
          <a:xfrm>
            <a:off x="3019338" y="410017"/>
            <a:ext cx="6153324" cy="830997"/>
          </a:xfrm>
          <a:prstGeom prst="rect">
            <a:avLst/>
          </a:prstGeom>
          <a:solidFill>
            <a:srgbClr val="FFFFFF">
              <a:alpha val="56000"/>
            </a:srgbClr>
          </a:solidFill>
        </p:spPr>
        <p:txBody>
          <a:bodyPr wrap="square">
            <a:spAutoFit/>
          </a:bodyPr>
          <a:lstStyle/>
          <a:p>
            <a:pPr algn="ctr"/>
            <a:r>
              <a:rPr lang="en-US" sz="4800" b="1" dirty="0"/>
              <a:t>TMI-2 CAP Meeting</a:t>
            </a:r>
          </a:p>
        </p:txBody>
      </p:sp>
      <p:sp>
        <p:nvSpPr>
          <p:cNvPr id="7" name="TextBox 6">
            <a:extLst>
              <a:ext uri="{FF2B5EF4-FFF2-40B4-BE49-F238E27FC236}">
                <a16:creationId xmlns:a16="http://schemas.microsoft.com/office/drawing/2014/main" id="{5FE0A461-8996-42C5-A581-14C5A95D9BBE}"/>
              </a:ext>
            </a:extLst>
          </p:cNvPr>
          <p:cNvSpPr txBox="1"/>
          <p:nvPr/>
        </p:nvSpPr>
        <p:spPr>
          <a:xfrm>
            <a:off x="3405416" y="1348678"/>
            <a:ext cx="5381167" cy="1569660"/>
          </a:xfrm>
          <a:prstGeom prst="rect">
            <a:avLst/>
          </a:prstGeom>
          <a:solidFill>
            <a:srgbClr val="FFFFFF">
              <a:alpha val="50000"/>
            </a:srgbClr>
          </a:solidFill>
        </p:spPr>
        <p:txBody>
          <a:bodyPr wrap="square" lIns="91440" tIns="45720" rIns="91440" bIns="45720" anchor="t">
            <a:spAutoFit/>
          </a:bodyPr>
          <a:lstStyle/>
          <a:p>
            <a:pPr algn="ctr"/>
            <a:r>
              <a:rPr lang="en-US" sz="1600" b="1" dirty="0"/>
              <a:t>Date: September 14, 2022</a:t>
            </a:r>
          </a:p>
          <a:p>
            <a:pPr algn="ctr"/>
            <a:r>
              <a:rPr lang="en-US" sz="1600" b="1" dirty="0"/>
              <a:t>Time: 6:00pm – 7:30pm</a:t>
            </a:r>
            <a:br>
              <a:rPr lang="en-US" sz="3200" b="1" dirty="0"/>
            </a:br>
            <a:r>
              <a:rPr lang="en-US" sz="1600" b="1" dirty="0"/>
              <a:t>Location: Virtual via Microsoft Teams, accessible through</a:t>
            </a:r>
            <a:endParaRPr lang="en-US" sz="1600" b="1" dirty="0">
              <a:ea typeface="Calibri"/>
              <a:cs typeface="Calibri"/>
            </a:endParaRPr>
          </a:p>
          <a:p>
            <a:pPr algn="ctr"/>
            <a:r>
              <a:rPr lang="en-US" sz="1600" b="1" dirty="0">
                <a:solidFill>
                  <a:srgbClr val="0563C1"/>
                </a:solidFill>
                <a:ea typeface="Calibri"/>
                <a:cs typeface="Calibri"/>
              </a:rPr>
              <a:t>www.tmi2solutions.com</a:t>
            </a:r>
          </a:p>
          <a:p>
            <a:pPr algn="ctr"/>
            <a:r>
              <a:rPr lang="en-US" sz="1600" b="1" dirty="0">
                <a:ea typeface="Calibri"/>
                <a:cs typeface="Calibri"/>
              </a:rPr>
              <a:t>Dial In: </a:t>
            </a:r>
            <a:r>
              <a:rPr lang="en-US" sz="1600" b="1" i="0" dirty="0">
                <a:effectLst/>
                <a:latin typeface="wfont_3903a8_84dfdabdc1254e5aa4e319c8e0fbaaf8"/>
              </a:rPr>
              <a:t>+1 385-500-4880</a:t>
            </a:r>
          </a:p>
          <a:p>
            <a:pPr algn="ctr"/>
            <a:r>
              <a:rPr lang="en-US" sz="1600" b="1" dirty="0">
                <a:latin typeface="wfont_3903a8_84dfdabdc1254e5aa4e319c8e0fbaaf8"/>
                <a:ea typeface="Calibri"/>
                <a:cs typeface="Calibri"/>
              </a:rPr>
              <a:t>With Conference ID </a:t>
            </a:r>
            <a:r>
              <a:rPr lang="en-US" sz="1600" b="1" i="0" dirty="0">
                <a:effectLst/>
                <a:latin typeface="wfont_3903a8_84dfdabdc1254e5aa4e319c8e0fbaaf8"/>
              </a:rPr>
              <a:t>612222219#</a:t>
            </a:r>
            <a:endParaRPr lang="en-US" sz="1600" b="1" dirty="0">
              <a:ea typeface="Calibri"/>
              <a:cs typeface="Calibri"/>
              <a:hlinkClick r:id="rId4">
                <a:extLst>
                  <a:ext uri="{A12FA001-AC4F-418D-AE19-62706E023703}">
                    <ahyp:hlinkClr xmlns:ahyp="http://schemas.microsoft.com/office/drawing/2018/hyperlinkcolor" val="tx"/>
                  </a:ext>
                </a:extLst>
              </a:hlinkClick>
            </a:endParaRPr>
          </a:p>
        </p:txBody>
      </p:sp>
      <p:sp>
        <p:nvSpPr>
          <p:cNvPr id="2" name="Slide Number Placeholder 1">
            <a:extLst>
              <a:ext uri="{FF2B5EF4-FFF2-40B4-BE49-F238E27FC236}">
                <a16:creationId xmlns:a16="http://schemas.microsoft.com/office/drawing/2014/main" id="{DF364D7A-E910-488D-9CB7-A3C9CAF04EF7}"/>
              </a:ext>
            </a:extLst>
          </p:cNvPr>
          <p:cNvSpPr>
            <a:spLocks noGrp="1"/>
          </p:cNvSpPr>
          <p:nvPr>
            <p:ph type="sldNum" sz="quarter" idx="4"/>
          </p:nvPr>
        </p:nvSpPr>
        <p:spPr/>
        <p:txBody>
          <a:bodyPr/>
          <a:lstStyle/>
          <a:p>
            <a:fld id="{F83522AA-FC92-4C71-B3E8-E8495488A06B}" type="slidenum">
              <a:rPr lang="en-US" smtClean="0"/>
              <a:pPr/>
              <a:t>1</a:t>
            </a:fld>
            <a:endParaRPr lang="en-US"/>
          </a:p>
        </p:txBody>
      </p:sp>
    </p:spTree>
    <p:extLst>
      <p:ext uri="{BB962C8B-B14F-4D97-AF65-F5344CB8AC3E}">
        <p14:creationId xmlns:p14="http://schemas.microsoft.com/office/powerpoint/2010/main" val="2679919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44140563-59DA-77F0-D3AF-A3149082EEA9}"/>
              </a:ext>
            </a:extLst>
          </p:cNvPr>
          <p:cNvSpPr>
            <a:spLocks noGrp="1"/>
          </p:cNvSpPr>
          <p:nvPr>
            <p:ph type="title"/>
          </p:nvPr>
        </p:nvSpPr>
        <p:spPr>
          <a:xfrm>
            <a:off x="838200" y="366185"/>
            <a:ext cx="10515600" cy="1325033"/>
          </a:xfrm>
        </p:spPr>
        <p:txBody>
          <a:bodyPr/>
          <a:lstStyle/>
          <a:p>
            <a:r>
              <a:rPr lang="en-US" dirty="0"/>
              <a:t>Project Focus Areas</a:t>
            </a:r>
          </a:p>
        </p:txBody>
      </p:sp>
      <p:sp>
        <p:nvSpPr>
          <p:cNvPr id="4" name="Content Placeholder 3">
            <a:extLst>
              <a:ext uri="{FF2B5EF4-FFF2-40B4-BE49-F238E27FC236}">
                <a16:creationId xmlns:a16="http://schemas.microsoft.com/office/drawing/2014/main" id="{CF5DA65F-3219-D92D-222C-197A101818E4}"/>
              </a:ext>
            </a:extLst>
          </p:cNvPr>
          <p:cNvSpPr>
            <a:spLocks noGrp="1"/>
          </p:cNvSpPr>
          <p:nvPr>
            <p:ph idx="1"/>
          </p:nvPr>
        </p:nvSpPr>
        <p:spPr>
          <a:xfrm>
            <a:off x="838200" y="1826684"/>
            <a:ext cx="9947988" cy="3995618"/>
          </a:xfrm>
        </p:spPr>
        <p:txBody>
          <a:bodyPr>
            <a:normAutofit fontScale="77500" lnSpcReduction="20000"/>
          </a:bodyPr>
          <a:lstStyle/>
          <a:p>
            <a:pPr marL="342915" indent="-342900"/>
            <a:r>
              <a:rPr lang="en-US" sz="2767" dirty="0">
                <a:cs typeface="Calibri"/>
              </a:rPr>
              <a:t>Staffing</a:t>
            </a:r>
          </a:p>
          <a:p>
            <a:pPr marL="952500" lvl="1" indent="-342900"/>
            <a:r>
              <a:rPr lang="en-US" sz="2500" dirty="0">
                <a:cs typeface="Calibri"/>
              </a:rPr>
              <a:t>Obtaining needed staff onsite for support and operations</a:t>
            </a:r>
          </a:p>
          <a:p>
            <a:pPr marL="1562085" lvl="2" indent="-342900"/>
            <a:r>
              <a:rPr lang="en-US" sz="2233" dirty="0">
                <a:cs typeface="Calibri"/>
              </a:rPr>
              <a:t>RP technicians for ongoing Reactor Building surveys</a:t>
            </a:r>
          </a:p>
          <a:p>
            <a:pPr marL="1562085" lvl="2" indent="-342900"/>
            <a:r>
              <a:rPr lang="en-US" sz="2233" dirty="0">
                <a:cs typeface="Calibri"/>
              </a:rPr>
              <a:t>Currently 8 craft labor personnel which will grow to 52 by mid-October</a:t>
            </a:r>
          </a:p>
          <a:p>
            <a:pPr marL="2171670" lvl="3" indent="-342900"/>
            <a:r>
              <a:rPr lang="en-US" sz="2233" dirty="0">
                <a:cs typeface="Calibri"/>
              </a:rPr>
              <a:t>ESJ uses 100% craft labor from local union halls, except when specialty labor is needed</a:t>
            </a:r>
          </a:p>
          <a:p>
            <a:pPr marL="342915" indent="-342900"/>
            <a:r>
              <a:rPr lang="en-US" sz="2767" dirty="0">
                <a:cs typeface="Calibri"/>
              </a:rPr>
              <a:t>Dose Reduction</a:t>
            </a:r>
          </a:p>
          <a:p>
            <a:pPr marL="952500" lvl="1" indent="-342900"/>
            <a:r>
              <a:rPr lang="en-US" sz="2500" dirty="0">
                <a:cs typeface="Calibri"/>
              </a:rPr>
              <a:t>Reviewing advances in technological methods to perform remote work with minimal risk for exposure to personnel</a:t>
            </a:r>
          </a:p>
          <a:p>
            <a:pPr marL="342915" indent="-342900"/>
            <a:r>
              <a:rPr lang="en-US" sz="2767" dirty="0">
                <a:cs typeface="Calibri"/>
              </a:rPr>
              <a:t>Program transfers from Constellation</a:t>
            </a:r>
          </a:p>
          <a:p>
            <a:pPr marL="952500" lvl="1" indent="-342900"/>
            <a:r>
              <a:rPr lang="en-US" sz="2500" dirty="0">
                <a:cs typeface="Calibri"/>
              </a:rPr>
              <a:t>Radiological Protection – complete</a:t>
            </a:r>
          </a:p>
          <a:p>
            <a:pPr marL="952500" lvl="1" indent="-342900"/>
            <a:r>
              <a:rPr lang="en-US" sz="2500" dirty="0">
                <a:cs typeface="Calibri"/>
              </a:rPr>
              <a:t>Security – complete</a:t>
            </a:r>
          </a:p>
          <a:p>
            <a:pPr marL="952500" lvl="1" indent="-342900"/>
            <a:r>
              <a:rPr lang="en-US" sz="2500" dirty="0">
                <a:cs typeface="Calibri"/>
              </a:rPr>
              <a:t>Other programs scheduled for transition in 2023</a:t>
            </a:r>
          </a:p>
          <a:p>
            <a:pPr marL="0" indent="0">
              <a:buNone/>
            </a:pPr>
            <a:endParaRPr lang="en-US" dirty="0"/>
          </a:p>
        </p:txBody>
      </p:sp>
      <p:sp>
        <p:nvSpPr>
          <p:cNvPr id="6" name="Slide Number Placeholder 3">
            <a:extLst>
              <a:ext uri="{FF2B5EF4-FFF2-40B4-BE49-F238E27FC236}">
                <a16:creationId xmlns:a16="http://schemas.microsoft.com/office/drawing/2014/main" id="{507156FE-6344-A34E-4BF4-8E2EABEF4685}"/>
              </a:ext>
            </a:extLst>
          </p:cNvPr>
          <p:cNvSpPr>
            <a:spLocks noGrp="1"/>
          </p:cNvSpPr>
          <p:nvPr>
            <p:ph type="sldNum" sz="quarter" idx="4"/>
          </p:nvPr>
        </p:nvSpPr>
        <p:spPr>
          <a:xfrm>
            <a:off x="8610600" y="6165323"/>
            <a:ext cx="2743200" cy="365125"/>
          </a:xfrm>
        </p:spPr>
        <p:txBody>
          <a:bodyPr/>
          <a:lstStyle/>
          <a:p>
            <a:fld id="{F83522AA-FC92-4C71-B3E8-E8495488A06B}" type="slidenum">
              <a:rPr lang="en-US" smtClean="0"/>
              <a:pPr/>
              <a:t>10</a:t>
            </a:fld>
            <a:endParaRPr lang="en-US" dirty="0"/>
          </a:p>
        </p:txBody>
      </p:sp>
    </p:spTree>
    <p:extLst>
      <p:ext uri="{BB962C8B-B14F-4D97-AF65-F5344CB8AC3E}">
        <p14:creationId xmlns:p14="http://schemas.microsoft.com/office/powerpoint/2010/main" val="3831465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144A8-FF4E-46E8-9C8E-0709A9A61862}"/>
              </a:ext>
            </a:extLst>
          </p:cNvPr>
          <p:cNvSpPr>
            <a:spLocks noGrp="1"/>
          </p:cNvSpPr>
          <p:nvPr>
            <p:ph type="ctrTitle"/>
          </p:nvPr>
        </p:nvSpPr>
        <p:spPr/>
        <p:txBody>
          <a:bodyPr/>
          <a:lstStyle/>
          <a:p>
            <a:r>
              <a:rPr lang="en-US" sz="4800"/>
              <a:t>Regulatory Update</a:t>
            </a:r>
          </a:p>
        </p:txBody>
      </p:sp>
      <p:sp>
        <p:nvSpPr>
          <p:cNvPr id="3" name="Subtitle 2">
            <a:extLst>
              <a:ext uri="{FF2B5EF4-FFF2-40B4-BE49-F238E27FC236}">
                <a16:creationId xmlns:a16="http://schemas.microsoft.com/office/drawing/2014/main" id="{3155CB12-03F6-437C-BE54-92FF5707AB2B}"/>
              </a:ext>
            </a:extLst>
          </p:cNvPr>
          <p:cNvSpPr>
            <a:spLocks noGrp="1"/>
          </p:cNvSpPr>
          <p:nvPr>
            <p:ph type="subTitle" idx="1"/>
          </p:nvPr>
        </p:nvSpPr>
        <p:spPr>
          <a:xfrm>
            <a:off x="5359400" y="2272935"/>
            <a:ext cx="6172200" cy="1156065"/>
          </a:xfrm>
        </p:spPr>
        <p:txBody>
          <a:bodyPr>
            <a:normAutofit/>
          </a:bodyPr>
          <a:lstStyle/>
          <a:p>
            <a:pPr>
              <a:spcBef>
                <a:spcPts val="600"/>
              </a:spcBef>
            </a:pPr>
            <a:r>
              <a:rPr lang="en-US">
                <a:solidFill>
                  <a:schemeClr val="accent5">
                    <a:lumMod val="75000"/>
                  </a:schemeClr>
                </a:solidFill>
              </a:rPr>
              <a:t>Timothy Devik</a:t>
            </a:r>
          </a:p>
          <a:p>
            <a:pPr>
              <a:spcBef>
                <a:spcPts val="600"/>
              </a:spcBef>
            </a:pPr>
            <a:r>
              <a:rPr lang="en-US">
                <a:solidFill>
                  <a:schemeClr val="accent5">
                    <a:lumMod val="75000"/>
                  </a:schemeClr>
                </a:solidFill>
              </a:rPr>
              <a:t>Licensing Manager, TMI-2</a:t>
            </a:r>
          </a:p>
        </p:txBody>
      </p:sp>
    </p:spTree>
    <p:extLst>
      <p:ext uri="{BB962C8B-B14F-4D97-AF65-F5344CB8AC3E}">
        <p14:creationId xmlns:p14="http://schemas.microsoft.com/office/powerpoint/2010/main" val="1434356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EE9521-CE83-4823-837C-8F6380FD462C}"/>
              </a:ext>
            </a:extLst>
          </p:cNvPr>
          <p:cNvSpPr>
            <a:spLocks noGrp="1"/>
          </p:cNvSpPr>
          <p:nvPr>
            <p:ph idx="1"/>
          </p:nvPr>
        </p:nvSpPr>
        <p:spPr/>
        <p:txBody>
          <a:bodyPr vert="horz" lIns="91440" tIns="45720" rIns="91440" bIns="45720" rtlCol="0" anchor="t">
            <a:normAutofit/>
          </a:bodyPr>
          <a:lstStyle/>
          <a:p>
            <a:pPr marL="304165" indent="-304165"/>
            <a:r>
              <a:rPr lang="en-US" sz="2650" dirty="0">
                <a:solidFill>
                  <a:srgbClr val="000000"/>
                </a:solidFill>
              </a:rPr>
              <a:t>PDMS to DECON License Amendment Request (LAR) Status</a:t>
            </a:r>
            <a:endParaRPr lang="en-US" dirty="0"/>
          </a:p>
          <a:p>
            <a:pPr marL="304165" indent="-304165"/>
            <a:r>
              <a:rPr lang="en-US" sz="2650" dirty="0">
                <a:solidFill>
                  <a:srgbClr val="000000"/>
                </a:solidFill>
              </a:rPr>
              <a:t>TMI-2 Security LAR Status</a:t>
            </a:r>
            <a:endParaRPr lang="en-US" sz="2650" dirty="0">
              <a:solidFill>
                <a:srgbClr val="000000"/>
              </a:solidFill>
              <a:cs typeface="Calibri"/>
            </a:endParaRPr>
          </a:p>
          <a:p>
            <a:pPr marL="304165" indent="-304165"/>
            <a:r>
              <a:rPr lang="en-US" sz="2650" dirty="0">
                <a:solidFill>
                  <a:srgbClr val="000000"/>
                </a:solidFill>
              </a:rPr>
              <a:t>Emergency Plan LAR Status</a:t>
            </a:r>
            <a:endParaRPr lang="en-US" sz="2650" dirty="0">
              <a:solidFill>
                <a:srgbClr val="000000"/>
              </a:solidFill>
              <a:cs typeface="Calibri"/>
            </a:endParaRPr>
          </a:p>
          <a:p>
            <a:pPr marL="304165" indent="-304165"/>
            <a:r>
              <a:rPr lang="en-US" sz="2650" dirty="0">
                <a:solidFill>
                  <a:srgbClr val="000000"/>
                </a:solidFill>
              </a:rPr>
              <a:t>Records Exemption Status</a:t>
            </a:r>
            <a:endParaRPr lang="en-US" sz="2650" dirty="0">
              <a:solidFill>
                <a:srgbClr val="000000"/>
              </a:solidFill>
              <a:cs typeface="Calibri"/>
            </a:endParaRPr>
          </a:p>
          <a:p>
            <a:pPr marL="304165" indent="-304165"/>
            <a:r>
              <a:rPr lang="en-US" sz="2650" dirty="0">
                <a:solidFill>
                  <a:srgbClr val="000000"/>
                </a:solidFill>
              </a:rPr>
              <a:t>NRC Inspection Status</a:t>
            </a:r>
            <a:endParaRPr lang="en-US" sz="2650" dirty="0">
              <a:solidFill>
                <a:srgbClr val="000000"/>
              </a:solidFill>
              <a:cs typeface="Calibri"/>
            </a:endParaRPr>
          </a:p>
          <a:p>
            <a:pPr marL="304165" indent="-304165">
              <a:buClr>
                <a:srgbClr val="9DC3E6"/>
              </a:buClr>
            </a:pPr>
            <a:r>
              <a:rPr lang="en-US" sz="2650" dirty="0">
                <a:cs typeface="Calibri" panose="020F0502020204030204"/>
              </a:rPr>
              <a:t>Searching on NRC ADAMS</a:t>
            </a:r>
          </a:p>
          <a:p>
            <a:pPr marL="304165" indent="-304165"/>
            <a:endParaRPr lang="en-US" dirty="0">
              <a:cs typeface="Calibri" panose="020F0502020204030204"/>
            </a:endParaRPr>
          </a:p>
        </p:txBody>
      </p:sp>
      <p:sp>
        <p:nvSpPr>
          <p:cNvPr id="3" name="Title 2">
            <a:extLst>
              <a:ext uri="{FF2B5EF4-FFF2-40B4-BE49-F238E27FC236}">
                <a16:creationId xmlns:a16="http://schemas.microsoft.com/office/drawing/2014/main" id="{B71D0096-1338-4088-80A4-94D5F84D28A2}"/>
              </a:ext>
            </a:extLst>
          </p:cNvPr>
          <p:cNvSpPr>
            <a:spLocks noGrp="1"/>
          </p:cNvSpPr>
          <p:nvPr>
            <p:ph type="title"/>
          </p:nvPr>
        </p:nvSpPr>
        <p:spPr/>
        <p:txBody>
          <a:bodyPr/>
          <a:lstStyle/>
          <a:p>
            <a:r>
              <a:rPr lang="en-US" dirty="0"/>
              <a:t>Overview</a:t>
            </a:r>
          </a:p>
        </p:txBody>
      </p:sp>
      <p:sp>
        <p:nvSpPr>
          <p:cNvPr id="4" name="Slide Number Placeholder 3">
            <a:extLst>
              <a:ext uri="{FF2B5EF4-FFF2-40B4-BE49-F238E27FC236}">
                <a16:creationId xmlns:a16="http://schemas.microsoft.com/office/drawing/2014/main" id="{1900911D-9021-4DDB-9C40-7C6A1E7CE923}"/>
              </a:ext>
            </a:extLst>
          </p:cNvPr>
          <p:cNvSpPr>
            <a:spLocks noGrp="1"/>
          </p:cNvSpPr>
          <p:nvPr>
            <p:ph type="sldNum" sz="quarter" idx="4"/>
          </p:nvPr>
        </p:nvSpPr>
        <p:spPr/>
        <p:txBody>
          <a:bodyPr/>
          <a:lstStyle/>
          <a:p>
            <a:fld id="{F83522AA-FC92-4C71-B3E8-E8495488A06B}" type="slidenum">
              <a:rPr lang="en-US" smtClean="0"/>
              <a:pPr/>
              <a:t>12</a:t>
            </a:fld>
            <a:endParaRPr lang="en-US"/>
          </a:p>
        </p:txBody>
      </p:sp>
      <p:pic>
        <p:nvPicPr>
          <p:cNvPr id="5" name="Picture 4">
            <a:extLst>
              <a:ext uri="{FF2B5EF4-FFF2-40B4-BE49-F238E27FC236}">
                <a16:creationId xmlns:a16="http://schemas.microsoft.com/office/drawing/2014/main" id="{E6CB3875-1C3C-4DCB-ACBC-DD6916679DFF}"/>
              </a:ext>
            </a:extLst>
          </p:cNvPr>
          <p:cNvPicPr>
            <a:picLocks noChangeAspect="1"/>
          </p:cNvPicPr>
          <p:nvPr/>
        </p:nvPicPr>
        <p:blipFill>
          <a:blip r:embed="rId2"/>
          <a:stretch>
            <a:fillRect/>
          </a:stretch>
        </p:blipFill>
        <p:spPr>
          <a:xfrm>
            <a:off x="285626" y="6061008"/>
            <a:ext cx="2025400" cy="573753"/>
          </a:xfrm>
          <a:prstGeom prst="rect">
            <a:avLst/>
          </a:prstGeom>
        </p:spPr>
      </p:pic>
    </p:spTree>
    <p:extLst>
      <p:ext uri="{BB962C8B-B14F-4D97-AF65-F5344CB8AC3E}">
        <p14:creationId xmlns:p14="http://schemas.microsoft.com/office/powerpoint/2010/main" val="1627960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EE9521-CE83-4823-837C-8F6380FD462C}"/>
              </a:ext>
            </a:extLst>
          </p:cNvPr>
          <p:cNvSpPr>
            <a:spLocks noGrp="1"/>
          </p:cNvSpPr>
          <p:nvPr>
            <p:ph idx="1"/>
          </p:nvPr>
        </p:nvSpPr>
        <p:spPr>
          <a:xfrm>
            <a:off x="838199" y="2121764"/>
            <a:ext cx="9656245" cy="3733752"/>
          </a:xfrm>
        </p:spPr>
        <p:txBody>
          <a:bodyPr vert="horz" lIns="91440" tIns="45720" rIns="91440" bIns="45720" rtlCol="0" anchor="t">
            <a:normAutofit/>
          </a:bodyPr>
          <a:lstStyle/>
          <a:p>
            <a:pPr marL="304165" indent="-304165">
              <a:buClr>
                <a:srgbClr val="9DC3E6"/>
              </a:buClr>
            </a:pPr>
            <a:r>
              <a:rPr lang="en-US" sz="2600" dirty="0">
                <a:ea typeface="+mn-lt"/>
                <a:cs typeface="+mn-lt"/>
              </a:rPr>
              <a:t>Original Submitted February 2021</a:t>
            </a:r>
          </a:p>
          <a:p>
            <a:pPr marL="304165" indent="-304165">
              <a:buClr>
                <a:srgbClr val="9DC3E6"/>
              </a:buClr>
            </a:pPr>
            <a:r>
              <a:rPr lang="en-US" sz="2600" dirty="0">
                <a:ea typeface="+mn-lt"/>
                <a:cs typeface="+mn-lt"/>
              </a:rPr>
              <a:t>Working through NRC Requests for Additional Information (RAIs)</a:t>
            </a:r>
          </a:p>
          <a:p>
            <a:pPr marL="913765" lvl="1" indent="-304165">
              <a:buClr>
                <a:srgbClr val="9DC3E6"/>
              </a:buClr>
            </a:pPr>
            <a:r>
              <a:rPr lang="en-US" sz="2350" dirty="0">
                <a:ea typeface="+mn-lt"/>
                <a:cs typeface="+mn-lt"/>
              </a:rPr>
              <a:t>Fire analysis bases</a:t>
            </a:r>
            <a:endParaRPr lang="en-US" sz="2350" dirty="0">
              <a:cs typeface="Calibri"/>
            </a:endParaRPr>
          </a:p>
          <a:p>
            <a:pPr marL="913765" lvl="1" indent="-304165">
              <a:buClr>
                <a:srgbClr val="9DC3E6"/>
              </a:buClr>
            </a:pPr>
            <a:r>
              <a:rPr lang="en-US" sz="2350" dirty="0">
                <a:ea typeface="+mn-lt"/>
                <a:cs typeface="+mn-lt"/>
              </a:rPr>
              <a:t>Special Nuclear Material accountability and control</a:t>
            </a:r>
            <a:endParaRPr lang="en-US" sz="2350" dirty="0">
              <a:cs typeface="Calibri"/>
            </a:endParaRPr>
          </a:p>
          <a:p>
            <a:pPr marL="304165" indent="-304165">
              <a:buClr>
                <a:srgbClr val="9DC3E6"/>
              </a:buClr>
            </a:pPr>
            <a:r>
              <a:rPr lang="en-US" sz="2600" dirty="0">
                <a:ea typeface="+mn-lt"/>
                <a:cs typeface="+mn-lt"/>
              </a:rPr>
              <a:t>Emergency Plan update to account for TMI-2 Decontamination activities</a:t>
            </a:r>
            <a:endParaRPr lang="en-US" dirty="0"/>
          </a:p>
          <a:p>
            <a:pPr marL="304165" indent="-304165">
              <a:buClr>
                <a:srgbClr val="9DC3E6"/>
              </a:buClr>
            </a:pPr>
            <a:r>
              <a:rPr lang="en-US" sz="2600" dirty="0">
                <a:ea typeface="+mn-lt"/>
                <a:cs typeface="+mn-lt"/>
              </a:rPr>
              <a:t>Target for NRC approval is end of 2022</a:t>
            </a:r>
          </a:p>
          <a:p>
            <a:pPr marL="304165" indent="-304165">
              <a:buClr>
                <a:srgbClr val="9DC3E6"/>
              </a:buClr>
            </a:pPr>
            <a:endParaRPr lang="en-US" sz="2600" dirty="0">
              <a:cs typeface="Calibri" panose="020F0502020204030204"/>
            </a:endParaRPr>
          </a:p>
        </p:txBody>
      </p:sp>
      <p:sp>
        <p:nvSpPr>
          <p:cNvPr id="3" name="Title 2">
            <a:extLst>
              <a:ext uri="{FF2B5EF4-FFF2-40B4-BE49-F238E27FC236}">
                <a16:creationId xmlns:a16="http://schemas.microsoft.com/office/drawing/2014/main" id="{B71D0096-1338-4088-80A4-94D5F84D28A2}"/>
              </a:ext>
            </a:extLst>
          </p:cNvPr>
          <p:cNvSpPr>
            <a:spLocks noGrp="1"/>
          </p:cNvSpPr>
          <p:nvPr>
            <p:ph type="title"/>
          </p:nvPr>
        </p:nvSpPr>
        <p:spPr>
          <a:xfrm>
            <a:off x="838200" y="366185"/>
            <a:ext cx="7663774" cy="1325033"/>
          </a:xfrm>
        </p:spPr>
        <p:txBody>
          <a:bodyPr/>
          <a:lstStyle/>
          <a:p>
            <a:r>
              <a:rPr lang="en-US" sz="3200" dirty="0">
                <a:solidFill>
                  <a:srgbClr val="000000"/>
                </a:solidFill>
              </a:rPr>
              <a:t>PDMS to DECON </a:t>
            </a:r>
            <a:br>
              <a:rPr lang="en-US" sz="3200" dirty="0">
                <a:solidFill>
                  <a:srgbClr val="000000"/>
                </a:solidFill>
              </a:rPr>
            </a:br>
            <a:r>
              <a:rPr lang="en-US" sz="3200" dirty="0">
                <a:solidFill>
                  <a:srgbClr val="000000"/>
                </a:solidFill>
              </a:rPr>
              <a:t>License Amendment Request (LAR) Status</a:t>
            </a:r>
            <a:endParaRPr lang="en-US" sz="3200" dirty="0"/>
          </a:p>
        </p:txBody>
      </p:sp>
      <p:sp>
        <p:nvSpPr>
          <p:cNvPr id="4" name="Slide Number Placeholder 3">
            <a:extLst>
              <a:ext uri="{FF2B5EF4-FFF2-40B4-BE49-F238E27FC236}">
                <a16:creationId xmlns:a16="http://schemas.microsoft.com/office/drawing/2014/main" id="{17A33317-0C69-44EC-8728-099F6829E722}"/>
              </a:ext>
            </a:extLst>
          </p:cNvPr>
          <p:cNvSpPr>
            <a:spLocks noGrp="1"/>
          </p:cNvSpPr>
          <p:nvPr>
            <p:ph type="sldNum" sz="quarter" idx="4"/>
          </p:nvPr>
        </p:nvSpPr>
        <p:spPr/>
        <p:txBody>
          <a:bodyPr/>
          <a:lstStyle/>
          <a:p>
            <a:fld id="{F83522AA-FC92-4C71-B3E8-E8495488A06B}" type="slidenum">
              <a:rPr lang="en-US" smtClean="0"/>
              <a:pPr/>
              <a:t>13</a:t>
            </a:fld>
            <a:endParaRPr lang="en-US"/>
          </a:p>
        </p:txBody>
      </p:sp>
      <p:pic>
        <p:nvPicPr>
          <p:cNvPr id="5" name="Picture 4">
            <a:extLst>
              <a:ext uri="{FF2B5EF4-FFF2-40B4-BE49-F238E27FC236}">
                <a16:creationId xmlns:a16="http://schemas.microsoft.com/office/drawing/2014/main" id="{566DC735-95E6-4884-B947-DED7426D55FD}"/>
              </a:ext>
            </a:extLst>
          </p:cNvPr>
          <p:cNvPicPr>
            <a:picLocks noChangeAspect="1"/>
          </p:cNvPicPr>
          <p:nvPr/>
        </p:nvPicPr>
        <p:blipFill>
          <a:blip r:embed="rId2"/>
          <a:stretch>
            <a:fillRect/>
          </a:stretch>
        </p:blipFill>
        <p:spPr>
          <a:xfrm>
            <a:off x="285626" y="6061008"/>
            <a:ext cx="2025400" cy="573753"/>
          </a:xfrm>
          <a:prstGeom prst="rect">
            <a:avLst/>
          </a:prstGeom>
        </p:spPr>
      </p:pic>
    </p:spTree>
    <p:extLst>
      <p:ext uri="{BB962C8B-B14F-4D97-AF65-F5344CB8AC3E}">
        <p14:creationId xmlns:p14="http://schemas.microsoft.com/office/powerpoint/2010/main" val="4132342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EE9521-CE83-4823-837C-8F6380FD462C}"/>
              </a:ext>
            </a:extLst>
          </p:cNvPr>
          <p:cNvSpPr>
            <a:spLocks noGrp="1"/>
          </p:cNvSpPr>
          <p:nvPr>
            <p:ph idx="1"/>
          </p:nvPr>
        </p:nvSpPr>
        <p:spPr>
          <a:xfrm>
            <a:off x="838200" y="1826684"/>
            <a:ext cx="9791382" cy="3710449"/>
          </a:xfrm>
        </p:spPr>
        <p:txBody>
          <a:bodyPr vert="horz" lIns="91440" tIns="45720" rIns="91440" bIns="45720" rtlCol="0" anchor="t">
            <a:normAutofit/>
          </a:bodyPr>
          <a:lstStyle/>
          <a:p>
            <a:pPr marL="304165" indent="-304165">
              <a:buClr>
                <a:srgbClr val="9DC3E6"/>
              </a:buClr>
            </a:pPr>
            <a:r>
              <a:rPr lang="en-US" sz="2650" dirty="0">
                <a:ea typeface="+mn-lt"/>
                <a:cs typeface="+mn-lt"/>
              </a:rPr>
              <a:t>Original submittal May 2021</a:t>
            </a:r>
            <a:endParaRPr lang="en-US" dirty="0"/>
          </a:p>
          <a:p>
            <a:pPr marL="304165" indent="-304165">
              <a:buClr>
                <a:srgbClr val="9DC3E6"/>
              </a:buClr>
            </a:pPr>
            <a:r>
              <a:rPr lang="en-US" sz="2650" dirty="0">
                <a:ea typeface="+mn-lt"/>
                <a:cs typeface="+mn-lt"/>
              </a:rPr>
              <a:t>License Amendment approved on 30 August 2022</a:t>
            </a:r>
            <a:endParaRPr lang="en-US" dirty="0"/>
          </a:p>
          <a:p>
            <a:pPr marL="304165" indent="-304165">
              <a:buClr>
                <a:srgbClr val="9DC3E6"/>
              </a:buClr>
            </a:pPr>
            <a:r>
              <a:rPr lang="en-US" sz="2650" dirty="0">
                <a:ea typeface="+mn-lt"/>
                <a:cs typeface="+mn-lt"/>
              </a:rPr>
              <a:t>Implemented TMI-2 Materials Security Plan under contract with TMI-1 to provide services</a:t>
            </a:r>
            <a:endParaRPr lang="en-US" dirty="0"/>
          </a:p>
          <a:p>
            <a:pPr marL="304165" indent="-304165">
              <a:buClr>
                <a:srgbClr val="9DC3E6"/>
              </a:buClr>
            </a:pPr>
            <a:r>
              <a:rPr lang="en-US" sz="2650" dirty="0">
                <a:ea typeface="+mn-lt"/>
                <a:cs typeface="+mn-lt"/>
              </a:rPr>
              <a:t>Coordinated implementation with TMI-1 implementation of ISFSI Security Plan and with TMI-1 Materials Security Plan</a:t>
            </a:r>
            <a:endParaRPr lang="en-US" dirty="0">
              <a:ea typeface="+mn-lt"/>
              <a:cs typeface="+mn-lt"/>
            </a:endParaRPr>
          </a:p>
          <a:p>
            <a:pPr marL="0" indent="0">
              <a:buClr>
                <a:srgbClr val="9DC3E6"/>
              </a:buClr>
              <a:buNone/>
            </a:pPr>
            <a:endParaRPr lang="en-US" sz="2650" dirty="0">
              <a:cs typeface="Calibri" panose="020F0502020204030204"/>
            </a:endParaRPr>
          </a:p>
        </p:txBody>
      </p:sp>
      <p:sp>
        <p:nvSpPr>
          <p:cNvPr id="3" name="Title 2">
            <a:extLst>
              <a:ext uri="{FF2B5EF4-FFF2-40B4-BE49-F238E27FC236}">
                <a16:creationId xmlns:a16="http://schemas.microsoft.com/office/drawing/2014/main" id="{B71D0096-1338-4088-80A4-94D5F84D28A2}"/>
              </a:ext>
            </a:extLst>
          </p:cNvPr>
          <p:cNvSpPr>
            <a:spLocks noGrp="1"/>
          </p:cNvSpPr>
          <p:nvPr>
            <p:ph type="title"/>
          </p:nvPr>
        </p:nvSpPr>
        <p:spPr>
          <a:xfrm>
            <a:off x="838200" y="366185"/>
            <a:ext cx="7663774" cy="1325033"/>
          </a:xfrm>
        </p:spPr>
        <p:txBody>
          <a:bodyPr/>
          <a:lstStyle/>
          <a:p>
            <a:r>
              <a:rPr lang="en-US" sz="3200" dirty="0">
                <a:solidFill>
                  <a:srgbClr val="000000"/>
                </a:solidFill>
              </a:rPr>
              <a:t>TMI-2 Security License Amendment </a:t>
            </a:r>
            <a:br>
              <a:rPr lang="en-US" sz="3200" dirty="0">
                <a:solidFill>
                  <a:srgbClr val="000000"/>
                </a:solidFill>
              </a:rPr>
            </a:br>
            <a:r>
              <a:rPr lang="en-US" sz="3200" dirty="0">
                <a:solidFill>
                  <a:srgbClr val="000000"/>
                </a:solidFill>
              </a:rPr>
              <a:t>Request (LAR) Status</a:t>
            </a:r>
            <a:endParaRPr lang="en-US" sz="3200" dirty="0"/>
          </a:p>
        </p:txBody>
      </p:sp>
      <p:sp>
        <p:nvSpPr>
          <p:cNvPr id="4" name="Slide Number Placeholder 3">
            <a:extLst>
              <a:ext uri="{FF2B5EF4-FFF2-40B4-BE49-F238E27FC236}">
                <a16:creationId xmlns:a16="http://schemas.microsoft.com/office/drawing/2014/main" id="{D0E6C104-CA0B-4754-BAEC-8526D8205DEE}"/>
              </a:ext>
            </a:extLst>
          </p:cNvPr>
          <p:cNvSpPr>
            <a:spLocks noGrp="1"/>
          </p:cNvSpPr>
          <p:nvPr>
            <p:ph type="sldNum" sz="quarter" idx="4"/>
          </p:nvPr>
        </p:nvSpPr>
        <p:spPr/>
        <p:txBody>
          <a:bodyPr/>
          <a:lstStyle/>
          <a:p>
            <a:fld id="{F83522AA-FC92-4C71-B3E8-E8495488A06B}" type="slidenum">
              <a:rPr lang="en-US" dirty="0" smtClean="0"/>
              <a:pPr/>
              <a:t>14</a:t>
            </a:fld>
            <a:endParaRPr lang="en-US"/>
          </a:p>
        </p:txBody>
      </p:sp>
      <p:pic>
        <p:nvPicPr>
          <p:cNvPr id="5" name="Picture 4">
            <a:extLst>
              <a:ext uri="{FF2B5EF4-FFF2-40B4-BE49-F238E27FC236}">
                <a16:creationId xmlns:a16="http://schemas.microsoft.com/office/drawing/2014/main" id="{1BE3483E-D209-4D87-946B-E5F0FF40C533}"/>
              </a:ext>
            </a:extLst>
          </p:cNvPr>
          <p:cNvPicPr>
            <a:picLocks noChangeAspect="1"/>
          </p:cNvPicPr>
          <p:nvPr/>
        </p:nvPicPr>
        <p:blipFill>
          <a:blip r:embed="rId2"/>
          <a:stretch>
            <a:fillRect/>
          </a:stretch>
        </p:blipFill>
        <p:spPr>
          <a:xfrm>
            <a:off x="285626" y="6061008"/>
            <a:ext cx="2025400" cy="573753"/>
          </a:xfrm>
          <a:prstGeom prst="rect">
            <a:avLst/>
          </a:prstGeom>
        </p:spPr>
      </p:pic>
    </p:spTree>
    <p:extLst>
      <p:ext uri="{BB962C8B-B14F-4D97-AF65-F5344CB8AC3E}">
        <p14:creationId xmlns:p14="http://schemas.microsoft.com/office/powerpoint/2010/main" val="3600256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EE9521-CE83-4823-837C-8F6380FD462C}"/>
              </a:ext>
            </a:extLst>
          </p:cNvPr>
          <p:cNvSpPr>
            <a:spLocks noGrp="1"/>
          </p:cNvSpPr>
          <p:nvPr>
            <p:ph idx="1"/>
          </p:nvPr>
        </p:nvSpPr>
        <p:spPr>
          <a:xfrm>
            <a:off x="838200" y="1884079"/>
            <a:ext cx="9875315" cy="3844737"/>
          </a:xfrm>
        </p:spPr>
        <p:txBody>
          <a:bodyPr vert="horz" lIns="91440" tIns="45720" rIns="91440" bIns="45720" rtlCol="0" anchor="t">
            <a:normAutofit/>
          </a:bodyPr>
          <a:lstStyle/>
          <a:p>
            <a:pPr marL="304165" indent="-304165">
              <a:buClr>
                <a:srgbClr val="9DC3E6"/>
              </a:buClr>
            </a:pPr>
            <a:r>
              <a:rPr lang="en-US" sz="2650" dirty="0"/>
              <a:t>ISFSI-only Emergency Plan submitted for TMI site March 2021</a:t>
            </a:r>
            <a:endParaRPr lang="en-US" sz="2650" dirty="0">
              <a:ea typeface="+mn-lt"/>
              <a:cs typeface="+mn-lt"/>
            </a:endParaRPr>
          </a:p>
          <a:p>
            <a:pPr marL="304165" indent="-304165">
              <a:buClr>
                <a:srgbClr val="9DC3E6"/>
              </a:buClr>
            </a:pPr>
            <a:r>
              <a:rPr lang="en-US" sz="2650" dirty="0"/>
              <a:t>PADEP noted that Emergency Plan assumed TMI-2 would remain in Post-Defueling Monitored Storage (PDMS) condition</a:t>
            </a:r>
          </a:p>
          <a:p>
            <a:pPr marL="913750" lvl="1" indent="-304165">
              <a:buClr>
                <a:srgbClr val="9DC3E6"/>
              </a:buClr>
            </a:pPr>
            <a:r>
              <a:rPr lang="en-US" sz="2383" dirty="0"/>
              <a:t>TMI-2 revising Emergency Plan for DECON condition to support DECON LAR</a:t>
            </a:r>
            <a:endParaRPr lang="en-US" sz="2383" dirty="0">
              <a:ea typeface="+mn-lt"/>
              <a:cs typeface="+mn-lt"/>
            </a:endParaRPr>
          </a:p>
          <a:p>
            <a:pPr marL="913765" lvl="1" indent="-304165">
              <a:buClr>
                <a:srgbClr val="9DC3E6"/>
              </a:buClr>
            </a:pPr>
            <a:r>
              <a:rPr lang="en-US" sz="2650" dirty="0"/>
              <a:t>TMI-2 will remain in PDMS condition until DECON LAR approval, with DECON Emergency Plan implemented</a:t>
            </a:r>
            <a:endParaRPr lang="en-US" sz="2650" dirty="0">
              <a:ea typeface="+mn-lt"/>
              <a:cs typeface="+mn-lt"/>
            </a:endParaRPr>
          </a:p>
          <a:p>
            <a:pPr marL="304165" indent="-304165">
              <a:buClr>
                <a:srgbClr val="9DC3E6"/>
              </a:buClr>
            </a:pPr>
            <a:r>
              <a:rPr lang="en-US" sz="2650" dirty="0"/>
              <a:t>Coordinating Emergency Plan update with </a:t>
            </a:r>
            <a:r>
              <a:rPr lang="en-US" sz="2650" dirty="0">
                <a:cs typeface="Calibri"/>
              </a:rPr>
              <a:t>TMI-1 and NRC</a:t>
            </a:r>
            <a:endParaRPr lang="en-US" sz="2650" dirty="0">
              <a:ea typeface="+mn-lt"/>
              <a:cs typeface="+mn-lt"/>
            </a:endParaRPr>
          </a:p>
          <a:p>
            <a:pPr marL="0" indent="0">
              <a:buClr>
                <a:srgbClr val="9DC3E6"/>
              </a:buClr>
              <a:buNone/>
            </a:pPr>
            <a:endParaRPr lang="en-US" sz="2650" dirty="0">
              <a:ea typeface="+mn-lt"/>
              <a:cs typeface="+mn-lt"/>
            </a:endParaRPr>
          </a:p>
          <a:p>
            <a:pPr marL="304165" indent="-304165">
              <a:buClr>
                <a:srgbClr val="9DC3E6"/>
              </a:buClr>
            </a:pPr>
            <a:endParaRPr lang="en-US" sz="2650" dirty="0">
              <a:cs typeface="Calibri"/>
            </a:endParaRPr>
          </a:p>
        </p:txBody>
      </p:sp>
      <p:sp>
        <p:nvSpPr>
          <p:cNvPr id="3" name="Title 2">
            <a:extLst>
              <a:ext uri="{FF2B5EF4-FFF2-40B4-BE49-F238E27FC236}">
                <a16:creationId xmlns:a16="http://schemas.microsoft.com/office/drawing/2014/main" id="{B71D0096-1338-4088-80A4-94D5F84D28A2}"/>
              </a:ext>
            </a:extLst>
          </p:cNvPr>
          <p:cNvSpPr>
            <a:spLocks noGrp="1"/>
          </p:cNvSpPr>
          <p:nvPr>
            <p:ph type="title"/>
          </p:nvPr>
        </p:nvSpPr>
        <p:spPr>
          <a:xfrm>
            <a:off x="838200" y="366185"/>
            <a:ext cx="7663774" cy="1325033"/>
          </a:xfrm>
        </p:spPr>
        <p:txBody>
          <a:bodyPr/>
          <a:lstStyle/>
          <a:p>
            <a:r>
              <a:rPr lang="en-US" sz="3200" dirty="0">
                <a:solidFill>
                  <a:srgbClr val="000000"/>
                </a:solidFill>
              </a:rPr>
              <a:t>Emergency Plan License Amendment Request (LAR) Status</a:t>
            </a:r>
            <a:endParaRPr lang="en-US" sz="3200" dirty="0"/>
          </a:p>
        </p:txBody>
      </p:sp>
      <p:sp>
        <p:nvSpPr>
          <p:cNvPr id="4" name="Slide Number Placeholder 3">
            <a:extLst>
              <a:ext uri="{FF2B5EF4-FFF2-40B4-BE49-F238E27FC236}">
                <a16:creationId xmlns:a16="http://schemas.microsoft.com/office/drawing/2014/main" id="{BA4D1D23-861B-4ECA-8926-51C13DA6BED5}"/>
              </a:ext>
            </a:extLst>
          </p:cNvPr>
          <p:cNvSpPr>
            <a:spLocks noGrp="1"/>
          </p:cNvSpPr>
          <p:nvPr>
            <p:ph type="sldNum" sz="quarter" idx="4"/>
          </p:nvPr>
        </p:nvSpPr>
        <p:spPr/>
        <p:txBody>
          <a:bodyPr/>
          <a:lstStyle/>
          <a:p>
            <a:fld id="{F83522AA-FC92-4C71-B3E8-E8495488A06B}" type="slidenum">
              <a:rPr lang="en-US" dirty="0" smtClean="0"/>
              <a:pPr/>
              <a:t>15</a:t>
            </a:fld>
            <a:endParaRPr lang="en-US"/>
          </a:p>
        </p:txBody>
      </p:sp>
      <p:pic>
        <p:nvPicPr>
          <p:cNvPr id="5" name="Picture 4">
            <a:extLst>
              <a:ext uri="{FF2B5EF4-FFF2-40B4-BE49-F238E27FC236}">
                <a16:creationId xmlns:a16="http://schemas.microsoft.com/office/drawing/2014/main" id="{96098B8B-154D-4CB8-86E3-CCA5EF1FBDF3}"/>
              </a:ext>
            </a:extLst>
          </p:cNvPr>
          <p:cNvPicPr>
            <a:picLocks noChangeAspect="1"/>
          </p:cNvPicPr>
          <p:nvPr/>
        </p:nvPicPr>
        <p:blipFill>
          <a:blip r:embed="rId2"/>
          <a:stretch>
            <a:fillRect/>
          </a:stretch>
        </p:blipFill>
        <p:spPr>
          <a:xfrm>
            <a:off x="285626" y="6061008"/>
            <a:ext cx="2025400" cy="573753"/>
          </a:xfrm>
          <a:prstGeom prst="rect">
            <a:avLst/>
          </a:prstGeom>
        </p:spPr>
      </p:pic>
    </p:spTree>
    <p:extLst>
      <p:ext uri="{BB962C8B-B14F-4D97-AF65-F5344CB8AC3E}">
        <p14:creationId xmlns:p14="http://schemas.microsoft.com/office/powerpoint/2010/main" val="2170579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EE9521-CE83-4823-837C-8F6380FD462C}"/>
              </a:ext>
            </a:extLst>
          </p:cNvPr>
          <p:cNvSpPr>
            <a:spLocks noGrp="1"/>
          </p:cNvSpPr>
          <p:nvPr>
            <p:ph idx="1"/>
          </p:nvPr>
        </p:nvSpPr>
        <p:spPr>
          <a:xfrm>
            <a:off x="838200" y="1892553"/>
            <a:ext cx="8971625" cy="3698272"/>
          </a:xfrm>
        </p:spPr>
        <p:txBody>
          <a:bodyPr vert="horz" lIns="91440" tIns="45720" rIns="91440" bIns="45720" rtlCol="0" anchor="t">
            <a:normAutofit lnSpcReduction="10000"/>
          </a:bodyPr>
          <a:lstStyle/>
          <a:p>
            <a:pPr marL="304165" indent="-304165">
              <a:buClr>
                <a:srgbClr val="9DC3E6"/>
              </a:buClr>
            </a:pPr>
            <a:r>
              <a:rPr lang="en-US" sz="2350" dirty="0">
                <a:ea typeface="+mn-lt"/>
                <a:cs typeface="+mn-lt"/>
              </a:rPr>
              <a:t>TMI-2 Solutions requested an exemption from some of the NRC record keeping requirements for the life of the license on 5 October 2021</a:t>
            </a:r>
            <a:endParaRPr lang="en-US" sz="2350" dirty="0">
              <a:cs typeface="Calibri" panose="020F0502020204030204"/>
            </a:endParaRPr>
          </a:p>
          <a:p>
            <a:pPr marL="913765" lvl="1" indent="-304165">
              <a:buClr>
                <a:srgbClr val="9DC3E6"/>
              </a:buClr>
            </a:pPr>
            <a:r>
              <a:rPr lang="en-US" sz="2100" dirty="0">
                <a:ea typeface="+mn-lt"/>
                <a:cs typeface="+mn-lt"/>
              </a:rPr>
              <a:t>Eliminate requirements for abandoned equipment</a:t>
            </a:r>
          </a:p>
          <a:p>
            <a:pPr marL="913765" lvl="1" indent="-304165">
              <a:buClr>
                <a:srgbClr val="9DC3E6"/>
              </a:buClr>
            </a:pPr>
            <a:r>
              <a:rPr lang="en-US" sz="2100" dirty="0">
                <a:ea typeface="+mn-lt"/>
                <a:cs typeface="+mn-lt"/>
              </a:rPr>
              <a:t>Supplemented in December 2021 to address NRC Orders regarding maintenance TMI-2 accident records</a:t>
            </a:r>
          </a:p>
          <a:p>
            <a:pPr marL="913765" lvl="1" indent="-304165">
              <a:buClr>
                <a:srgbClr val="9DC3E6"/>
              </a:buClr>
            </a:pPr>
            <a:r>
              <a:rPr lang="en-US" sz="2100" dirty="0">
                <a:ea typeface="+mn-lt"/>
                <a:cs typeface="+mn-lt"/>
              </a:rPr>
              <a:t>Specific</a:t>
            </a:r>
            <a:r>
              <a:rPr lang="en-US" sz="2100" i="1" dirty="0">
                <a:ea typeface="+mn-lt"/>
                <a:cs typeface="+mn-lt"/>
              </a:rPr>
              <a:t> Code of Federal Regulations </a:t>
            </a:r>
            <a:r>
              <a:rPr lang="en-US" sz="2100" dirty="0">
                <a:ea typeface="+mn-lt"/>
                <a:cs typeface="+mn-lt"/>
              </a:rPr>
              <a:t>records</a:t>
            </a:r>
            <a:r>
              <a:rPr lang="en-US" sz="2100" i="1" dirty="0">
                <a:ea typeface="+mn-lt"/>
                <a:cs typeface="+mn-lt"/>
              </a:rPr>
              <a:t> </a:t>
            </a:r>
            <a:r>
              <a:rPr lang="en-US" sz="2100" dirty="0">
                <a:ea typeface="+mn-lt"/>
                <a:cs typeface="+mn-lt"/>
              </a:rPr>
              <a:t>requirements:</a:t>
            </a:r>
          </a:p>
          <a:p>
            <a:pPr marL="1523350" lvl="2" indent="-304165">
              <a:buClr>
                <a:srgbClr val="9DC3E6"/>
              </a:buClr>
            </a:pPr>
            <a:r>
              <a:rPr lang="en-US" sz="2000" dirty="0">
                <a:ea typeface="+mn-lt"/>
                <a:cs typeface="+mn-lt"/>
              </a:rPr>
              <a:t>10 CFR 50, Appendix B, Criterion XVII</a:t>
            </a:r>
          </a:p>
          <a:p>
            <a:pPr marL="1523350" lvl="2" indent="-304165">
              <a:buClr>
                <a:srgbClr val="9DC3E6"/>
              </a:buClr>
            </a:pPr>
            <a:r>
              <a:rPr lang="en-US" sz="2000" dirty="0">
                <a:cs typeface="Calibri"/>
              </a:rPr>
              <a:t>10 CFR 50.59(d)(3)</a:t>
            </a:r>
          </a:p>
          <a:p>
            <a:pPr marL="1523350" lvl="2" indent="-304165">
              <a:buClr>
                <a:srgbClr val="9DC3E6"/>
              </a:buClr>
            </a:pPr>
            <a:r>
              <a:rPr lang="en-US" sz="2000" dirty="0">
                <a:cs typeface="Calibri"/>
              </a:rPr>
              <a:t>10 CFR 50.71(c)</a:t>
            </a:r>
          </a:p>
          <a:p>
            <a:pPr marL="304165" indent="-304165">
              <a:buClr>
                <a:srgbClr val="9DC3E6"/>
              </a:buClr>
            </a:pPr>
            <a:r>
              <a:rPr lang="en-US" sz="2350" dirty="0">
                <a:ea typeface="+mn-lt"/>
                <a:cs typeface="+mn-lt"/>
              </a:rPr>
              <a:t>NRC is expected to approve the exemption in the coming weeks</a:t>
            </a:r>
            <a:endParaRPr lang="en-US" dirty="0"/>
          </a:p>
          <a:p>
            <a:pPr marL="304165" indent="-304165">
              <a:buClr>
                <a:srgbClr val="9DC3E6"/>
              </a:buClr>
            </a:pPr>
            <a:endParaRPr lang="en-US" sz="2350" dirty="0">
              <a:cs typeface="Calibri" panose="020F0502020204030204"/>
            </a:endParaRPr>
          </a:p>
        </p:txBody>
      </p:sp>
      <p:sp>
        <p:nvSpPr>
          <p:cNvPr id="3" name="Title 2">
            <a:extLst>
              <a:ext uri="{FF2B5EF4-FFF2-40B4-BE49-F238E27FC236}">
                <a16:creationId xmlns:a16="http://schemas.microsoft.com/office/drawing/2014/main" id="{B71D0096-1338-4088-80A4-94D5F84D28A2}"/>
              </a:ext>
            </a:extLst>
          </p:cNvPr>
          <p:cNvSpPr>
            <a:spLocks noGrp="1"/>
          </p:cNvSpPr>
          <p:nvPr>
            <p:ph type="title"/>
          </p:nvPr>
        </p:nvSpPr>
        <p:spPr>
          <a:xfrm>
            <a:off x="838200" y="295335"/>
            <a:ext cx="7663774" cy="1325033"/>
          </a:xfrm>
        </p:spPr>
        <p:txBody>
          <a:bodyPr/>
          <a:lstStyle/>
          <a:p>
            <a:r>
              <a:rPr lang="en-US" i="0" dirty="0">
                <a:solidFill>
                  <a:srgbClr val="000000"/>
                </a:solidFill>
                <a:effectLst/>
              </a:rPr>
              <a:t>Records Exemption Status</a:t>
            </a:r>
            <a:endParaRPr lang="en-US" dirty="0"/>
          </a:p>
        </p:txBody>
      </p:sp>
      <p:sp>
        <p:nvSpPr>
          <p:cNvPr id="4" name="Slide Number Placeholder 3">
            <a:extLst>
              <a:ext uri="{FF2B5EF4-FFF2-40B4-BE49-F238E27FC236}">
                <a16:creationId xmlns:a16="http://schemas.microsoft.com/office/drawing/2014/main" id="{3BAF49AD-CAF7-406D-8715-2C4847DB55E1}"/>
              </a:ext>
            </a:extLst>
          </p:cNvPr>
          <p:cNvSpPr>
            <a:spLocks noGrp="1"/>
          </p:cNvSpPr>
          <p:nvPr>
            <p:ph type="sldNum" sz="quarter" idx="4"/>
          </p:nvPr>
        </p:nvSpPr>
        <p:spPr/>
        <p:txBody>
          <a:bodyPr/>
          <a:lstStyle/>
          <a:p>
            <a:fld id="{F83522AA-FC92-4C71-B3E8-E8495488A06B}" type="slidenum">
              <a:rPr lang="en-US" dirty="0" smtClean="0"/>
              <a:pPr/>
              <a:t>16</a:t>
            </a:fld>
            <a:endParaRPr lang="en-US"/>
          </a:p>
        </p:txBody>
      </p:sp>
      <p:pic>
        <p:nvPicPr>
          <p:cNvPr id="5" name="Picture 4">
            <a:extLst>
              <a:ext uri="{FF2B5EF4-FFF2-40B4-BE49-F238E27FC236}">
                <a16:creationId xmlns:a16="http://schemas.microsoft.com/office/drawing/2014/main" id="{5335D6A8-AAA0-45EB-9617-05AC4EAC922C}"/>
              </a:ext>
            </a:extLst>
          </p:cNvPr>
          <p:cNvPicPr>
            <a:picLocks noChangeAspect="1"/>
          </p:cNvPicPr>
          <p:nvPr/>
        </p:nvPicPr>
        <p:blipFill>
          <a:blip r:embed="rId2"/>
          <a:stretch>
            <a:fillRect/>
          </a:stretch>
        </p:blipFill>
        <p:spPr>
          <a:xfrm>
            <a:off x="285626" y="6061008"/>
            <a:ext cx="2025400" cy="573753"/>
          </a:xfrm>
          <a:prstGeom prst="rect">
            <a:avLst/>
          </a:prstGeom>
        </p:spPr>
      </p:pic>
    </p:spTree>
    <p:extLst>
      <p:ext uri="{BB962C8B-B14F-4D97-AF65-F5344CB8AC3E}">
        <p14:creationId xmlns:p14="http://schemas.microsoft.com/office/powerpoint/2010/main" val="4226838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EE9521-CE83-4823-837C-8F6380FD462C}"/>
              </a:ext>
            </a:extLst>
          </p:cNvPr>
          <p:cNvSpPr>
            <a:spLocks noGrp="1"/>
          </p:cNvSpPr>
          <p:nvPr>
            <p:ph idx="1"/>
          </p:nvPr>
        </p:nvSpPr>
        <p:spPr/>
        <p:txBody>
          <a:bodyPr vert="horz" lIns="91440" tIns="45720" rIns="91440" bIns="45720" rtlCol="0" anchor="t">
            <a:normAutofit/>
          </a:bodyPr>
          <a:lstStyle/>
          <a:p>
            <a:pPr marL="304165" indent="-304165">
              <a:buClr>
                <a:srgbClr val="9DC3E6"/>
              </a:buClr>
              <a:buFont typeface="Arial"/>
            </a:pPr>
            <a:r>
              <a:rPr lang="en-US" sz="2650" dirty="0">
                <a:ea typeface="+mn-lt"/>
                <a:cs typeface="+mn-lt"/>
              </a:rPr>
              <a:t>NRC Inspection Activities 12-15 September 2022</a:t>
            </a:r>
            <a:endParaRPr lang="en-US" sz="2650" dirty="0">
              <a:cs typeface="Calibri"/>
            </a:endParaRPr>
          </a:p>
          <a:p>
            <a:pPr marL="913765" lvl="1" indent="-304165">
              <a:buClr>
                <a:srgbClr val="9DC3E6"/>
              </a:buClr>
              <a:buFont typeface="Arial"/>
            </a:pPr>
            <a:r>
              <a:rPr lang="en-US" dirty="0">
                <a:ea typeface="+mn-lt"/>
                <a:cs typeface="+mn-lt"/>
              </a:rPr>
              <a:t>TMI-2 Radiation Protection Program Inspection</a:t>
            </a:r>
            <a:endParaRPr lang="en-US" dirty="0">
              <a:cs typeface="Calibri"/>
            </a:endParaRPr>
          </a:p>
          <a:p>
            <a:pPr marL="913765" lvl="1" indent="-304165">
              <a:buClr>
                <a:srgbClr val="9DC3E6"/>
              </a:buClr>
              <a:buFont typeface="Arial"/>
            </a:pPr>
            <a:r>
              <a:rPr lang="en-US" dirty="0">
                <a:ea typeface="+mn-lt"/>
                <a:cs typeface="+mn-lt"/>
              </a:rPr>
              <a:t>TMI-2 Materials Security Program Inspection (10 CFR Part 37)</a:t>
            </a:r>
            <a:endParaRPr lang="en-US" dirty="0">
              <a:cs typeface="Calibri"/>
            </a:endParaRPr>
          </a:p>
          <a:p>
            <a:pPr marL="304165" indent="-304165">
              <a:buClr>
                <a:srgbClr val="9DC3E6"/>
              </a:buClr>
              <a:buFont typeface="Arial"/>
            </a:pPr>
            <a:r>
              <a:rPr lang="en-US" sz="2650" dirty="0">
                <a:ea typeface="+mn-lt"/>
                <a:cs typeface="+mn-lt"/>
              </a:rPr>
              <a:t>NRC Management Visit, 12-15 September 2022</a:t>
            </a:r>
          </a:p>
          <a:p>
            <a:pPr marL="913750" lvl="1" indent="-304165">
              <a:buClr>
                <a:srgbClr val="9DC3E6"/>
              </a:buClr>
              <a:buFont typeface="Arial"/>
            </a:pPr>
            <a:r>
              <a:rPr lang="en-US" dirty="0">
                <a:ea typeface="+mn-lt"/>
                <a:cs typeface="+mn-lt"/>
              </a:rPr>
              <a:t>Site familiarization</a:t>
            </a:r>
            <a:endParaRPr lang="en-US" dirty="0"/>
          </a:p>
          <a:p>
            <a:pPr marL="304165" indent="-304165">
              <a:buClr>
                <a:srgbClr val="9DC3E6"/>
              </a:buClr>
              <a:buFont typeface="Arial"/>
            </a:pPr>
            <a:endParaRPr lang="en-US" sz="2650" dirty="0">
              <a:solidFill>
                <a:srgbClr val="000000"/>
              </a:solidFill>
              <a:cs typeface="Calibri" panose="020F0502020204030204"/>
            </a:endParaRPr>
          </a:p>
        </p:txBody>
      </p:sp>
      <p:sp>
        <p:nvSpPr>
          <p:cNvPr id="3" name="Title 2">
            <a:extLst>
              <a:ext uri="{FF2B5EF4-FFF2-40B4-BE49-F238E27FC236}">
                <a16:creationId xmlns:a16="http://schemas.microsoft.com/office/drawing/2014/main" id="{B71D0096-1338-4088-80A4-94D5F84D28A2}"/>
              </a:ext>
            </a:extLst>
          </p:cNvPr>
          <p:cNvSpPr>
            <a:spLocks noGrp="1"/>
          </p:cNvSpPr>
          <p:nvPr>
            <p:ph type="title"/>
          </p:nvPr>
        </p:nvSpPr>
        <p:spPr>
          <a:xfrm>
            <a:off x="838200" y="366185"/>
            <a:ext cx="7663774" cy="1325033"/>
          </a:xfrm>
        </p:spPr>
        <p:txBody>
          <a:bodyPr/>
          <a:lstStyle/>
          <a:p>
            <a:br>
              <a:rPr lang="en-US" b="0" i="0" dirty="0">
                <a:solidFill>
                  <a:srgbClr val="000000"/>
                </a:solidFill>
                <a:effectLst/>
              </a:rPr>
            </a:br>
            <a:r>
              <a:rPr lang="en-US" i="0" dirty="0">
                <a:solidFill>
                  <a:srgbClr val="000000"/>
                </a:solidFill>
                <a:effectLst/>
              </a:rPr>
              <a:t>NRC Inspection Status</a:t>
            </a:r>
            <a:endParaRPr lang="en-US" dirty="0"/>
          </a:p>
        </p:txBody>
      </p:sp>
      <p:sp>
        <p:nvSpPr>
          <p:cNvPr id="4" name="Slide Number Placeholder 3">
            <a:extLst>
              <a:ext uri="{FF2B5EF4-FFF2-40B4-BE49-F238E27FC236}">
                <a16:creationId xmlns:a16="http://schemas.microsoft.com/office/drawing/2014/main" id="{85D8892C-E198-4A7A-A3C2-045454616C8A}"/>
              </a:ext>
            </a:extLst>
          </p:cNvPr>
          <p:cNvSpPr>
            <a:spLocks noGrp="1"/>
          </p:cNvSpPr>
          <p:nvPr>
            <p:ph type="sldNum" sz="quarter" idx="4"/>
          </p:nvPr>
        </p:nvSpPr>
        <p:spPr/>
        <p:txBody>
          <a:bodyPr/>
          <a:lstStyle/>
          <a:p>
            <a:fld id="{F83522AA-FC92-4C71-B3E8-E8495488A06B}" type="slidenum">
              <a:rPr lang="en-US" dirty="0" smtClean="0"/>
              <a:pPr/>
              <a:t>17</a:t>
            </a:fld>
            <a:endParaRPr lang="en-US"/>
          </a:p>
        </p:txBody>
      </p:sp>
      <p:pic>
        <p:nvPicPr>
          <p:cNvPr id="5" name="Picture 4">
            <a:extLst>
              <a:ext uri="{FF2B5EF4-FFF2-40B4-BE49-F238E27FC236}">
                <a16:creationId xmlns:a16="http://schemas.microsoft.com/office/drawing/2014/main" id="{2F128CC0-FEE0-4199-A0E7-4B3B1A8EF612}"/>
              </a:ext>
            </a:extLst>
          </p:cNvPr>
          <p:cNvPicPr>
            <a:picLocks noChangeAspect="1"/>
          </p:cNvPicPr>
          <p:nvPr/>
        </p:nvPicPr>
        <p:blipFill>
          <a:blip r:embed="rId2"/>
          <a:stretch>
            <a:fillRect/>
          </a:stretch>
        </p:blipFill>
        <p:spPr>
          <a:xfrm>
            <a:off x="285626" y="6061008"/>
            <a:ext cx="2025400" cy="573753"/>
          </a:xfrm>
          <a:prstGeom prst="rect">
            <a:avLst/>
          </a:prstGeom>
        </p:spPr>
      </p:pic>
    </p:spTree>
    <p:extLst>
      <p:ext uri="{BB962C8B-B14F-4D97-AF65-F5344CB8AC3E}">
        <p14:creationId xmlns:p14="http://schemas.microsoft.com/office/powerpoint/2010/main" val="3735998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727423-7666-4D27-819C-70DFEA69B550}"/>
              </a:ext>
            </a:extLst>
          </p:cNvPr>
          <p:cNvSpPr>
            <a:spLocks noGrp="1"/>
          </p:cNvSpPr>
          <p:nvPr>
            <p:ph idx="1"/>
          </p:nvPr>
        </p:nvSpPr>
        <p:spPr>
          <a:xfrm>
            <a:off x="638630" y="1951599"/>
            <a:ext cx="4551711" cy="3769145"/>
          </a:xfrm>
        </p:spPr>
        <p:txBody>
          <a:bodyPr vert="horz" lIns="91440" tIns="45720" rIns="91440" bIns="45720" rtlCol="0" anchor="t">
            <a:normAutofit fontScale="70000" lnSpcReduction="20000"/>
          </a:bodyPr>
          <a:lstStyle/>
          <a:p>
            <a:pPr marL="304165" indent="-304165"/>
            <a:r>
              <a:rPr lang="en-US" sz="2650" dirty="0"/>
              <a:t>Go to </a:t>
            </a:r>
            <a:r>
              <a:rPr lang="en-US" sz="2650" dirty="0">
                <a:hlinkClick r:id="rId2"/>
              </a:rPr>
              <a:t>www.nrc.gov</a:t>
            </a:r>
            <a:endParaRPr lang="en-US" sz="2650" dirty="0"/>
          </a:p>
          <a:p>
            <a:pPr marL="304165" indent="-304165"/>
            <a:r>
              <a:rPr lang="en-US" sz="2650" dirty="0"/>
              <a:t>Select </a:t>
            </a:r>
            <a:r>
              <a:rPr lang="en-US" sz="2650" b="1" dirty="0"/>
              <a:t>Public Meetings and Involvement </a:t>
            </a:r>
          </a:p>
          <a:p>
            <a:pPr marL="304165" indent="-304165"/>
            <a:r>
              <a:rPr lang="en-US" sz="2650" dirty="0"/>
              <a:t>Select </a:t>
            </a:r>
            <a:r>
              <a:rPr lang="en-US" sz="2650" b="1" dirty="0"/>
              <a:t>Subscribe to Email Updates</a:t>
            </a:r>
          </a:p>
          <a:p>
            <a:pPr marL="304165" indent="-304165"/>
            <a:r>
              <a:rPr lang="en-US" sz="2650" dirty="0"/>
              <a:t>Scroll down to </a:t>
            </a:r>
            <a:r>
              <a:rPr lang="en-US" sz="2650" b="1" dirty="0" err="1"/>
              <a:t>Lyris</a:t>
            </a:r>
            <a:r>
              <a:rPr lang="en-US" sz="2650" b="1" dirty="0"/>
              <a:t> Subscription Services</a:t>
            </a:r>
          </a:p>
          <a:p>
            <a:pPr marL="913750" lvl="1" indent="-304165"/>
            <a:r>
              <a:rPr lang="en-US" sz="2383" dirty="0"/>
              <a:t>Click the link to the </a:t>
            </a:r>
            <a:r>
              <a:rPr lang="en-US" sz="2383" b="1" dirty="0"/>
              <a:t>Decommissioning and Uranium Recovery Correspondence page</a:t>
            </a:r>
          </a:p>
          <a:p>
            <a:pPr marL="304165" indent="-304165"/>
            <a:r>
              <a:rPr lang="en-US" dirty="0">
                <a:cs typeface="Calibri"/>
              </a:rPr>
              <a:t>Add your name and email address and select </a:t>
            </a:r>
            <a:r>
              <a:rPr lang="en-US" b="1" dirty="0">
                <a:cs typeface="Calibri"/>
              </a:rPr>
              <a:t>Three Mile Island Station, Unit 2 -5000320 (Middletown, PA)</a:t>
            </a:r>
          </a:p>
          <a:p>
            <a:pPr marL="913750" lvl="1" indent="-304165"/>
            <a:r>
              <a:rPr lang="en-US" dirty="0">
                <a:cs typeface="Calibri"/>
              </a:rPr>
              <a:t>As items are put on the docket, you will get an email notification</a:t>
            </a:r>
          </a:p>
        </p:txBody>
      </p:sp>
      <p:sp>
        <p:nvSpPr>
          <p:cNvPr id="4" name="Slide Number Placeholder 3">
            <a:extLst>
              <a:ext uri="{FF2B5EF4-FFF2-40B4-BE49-F238E27FC236}">
                <a16:creationId xmlns:a16="http://schemas.microsoft.com/office/drawing/2014/main" id="{7F8A965A-3B14-4A14-AE6D-34828D8D9CB6}"/>
              </a:ext>
            </a:extLst>
          </p:cNvPr>
          <p:cNvSpPr>
            <a:spLocks noGrp="1"/>
          </p:cNvSpPr>
          <p:nvPr>
            <p:ph type="sldNum" sz="quarter" idx="4"/>
          </p:nvPr>
        </p:nvSpPr>
        <p:spPr/>
        <p:txBody>
          <a:bodyPr/>
          <a:lstStyle/>
          <a:p>
            <a:fld id="{F83522AA-FC92-4C71-B3E8-E8495488A06B}" type="slidenum">
              <a:rPr lang="en-US" dirty="0" smtClean="0"/>
              <a:pPr/>
              <a:t>18</a:t>
            </a:fld>
            <a:endParaRPr lang="en-US"/>
          </a:p>
        </p:txBody>
      </p:sp>
      <p:pic>
        <p:nvPicPr>
          <p:cNvPr id="6" name="Picture 5">
            <a:extLst>
              <a:ext uri="{FF2B5EF4-FFF2-40B4-BE49-F238E27FC236}">
                <a16:creationId xmlns:a16="http://schemas.microsoft.com/office/drawing/2014/main" id="{067C2C68-EAF9-9145-AA82-04479D7DCBCA}"/>
              </a:ext>
            </a:extLst>
          </p:cNvPr>
          <p:cNvPicPr>
            <a:picLocks noChangeAspect="1"/>
          </p:cNvPicPr>
          <p:nvPr/>
        </p:nvPicPr>
        <p:blipFill>
          <a:blip r:embed="rId3"/>
          <a:stretch>
            <a:fillRect/>
          </a:stretch>
        </p:blipFill>
        <p:spPr>
          <a:xfrm>
            <a:off x="5623466" y="1951600"/>
            <a:ext cx="5372509" cy="1103596"/>
          </a:xfrm>
          <a:prstGeom prst="rect">
            <a:avLst/>
          </a:prstGeom>
        </p:spPr>
      </p:pic>
      <p:pic>
        <p:nvPicPr>
          <p:cNvPr id="10" name="Picture 9">
            <a:extLst>
              <a:ext uri="{FF2B5EF4-FFF2-40B4-BE49-F238E27FC236}">
                <a16:creationId xmlns:a16="http://schemas.microsoft.com/office/drawing/2014/main" id="{57030E47-4E4C-8D5B-547D-777D799BB560}"/>
              </a:ext>
            </a:extLst>
          </p:cNvPr>
          <p:cNvPicPr>
            <a:picLocks noChangeAspect="1"/>
          </p:cNvPicPr>
          <p:nvPr/>
        </p:nvPicPr>
        <p:blipFill>
          <a:blip r:embed="rId4"/>
          <a:stretch>
            <a:fillRect/>
          </a:stretch>
        </p:blipFill>
        <p:spPr>
          <a:xfrm>
            <a:off x="5704571" y="3217505"/>
            <a:ext cx="6089323" cy="1906059"/>
          </a:xfrm>
          <a:prstGeom prst="rect">
            <a:avLst/>
          </a:prstGeom>
        </p:spPr>
      </p:pic>
      <p:pic>
        <p:nvPicPr>
          <p:cNvPr id="12" name="Picture 11">
            <a:extLst>
              <a:ext uri="{FF2B5EF4-FFF2-40B4-BE49-F238E27FC236}">
                <a16:creationId xmlns:a16="http://schemas.microsoft.com/office/drawing/2014/main" id="{B900E94F-D0A9-E63E-7222-942D89E74796}"/>
              </a:ext>
            </a:extLst>
          </p:cNvPr>
          <p:cNvPicPr>
            <a:picLocks noChangeAspect="1"/>
          </p:cNvPicPr>
          <p:nvPr/>
        </p:nvPicPr>
        <p:blipFill>
          <a:blip r:embed="rId5"/>
          <a:stretch>
            <a:fillRect/>
          </a:stretch>
        </p:blipFill>
        <p:spPr>
          <a:xfrm>
            <a:off x="5146677" y="5296293"/>
            <a:ext cx="5730831" cy="548572"/>
          </a:xfrm>
          <a:prstGeom prst="rect">
            <a:avLst/>
          </a:prstGeom>
        </p:spPr>
      </p:pic>
      <p:sp>
        <p:nvSpPr>
          <p:cNvPr id="13" name="Rectangle 12">
            <a:extLst>
              <a:ext uri="{FF2B5EF4-FFF2-40B4-BE49-F238E27FC236}">
                <a16:creationId xmlns:a16="http://schemas.microsoft.com/office/drawing/2014/main" id="{7D326428-14EA-6310-330F-A248CFBF6BA4}"/>
              </a:ext>
            </a:extLst>
          </p:cNvPr>
          <p:cNvSpPr/>
          <p:nvPr/>
        </p:nvSpPr>
        <p:spPr>
          <a:xfrm>
            <a:off x="5968709" y="4704133"/>
            <a:ext cx="5561045" cy="5057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82A0116-2C52-D608-F4BC-99687D421B7E}"/>
              </a:ext>
            </a:extLst>
          </p:cNvPr>
          <p:cNvSpPr/>
          <p:nvPr/>
        </p:nvSpPr>
        <p:spPr>
          <a:xfrm>
            <a:off x="9406624" y="2711710"/>
            <a:ext cx="1701568" cy="5057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Cursor with solid fill">
            <a:extLst>
              <a:ext uri="{FF2B5EF4-FFF2-40B4-BE49-F238E27FC236}">
                <a16:creationId xmlns:a16="http://schemas.microsoft.com/office/drawing/2014/main" id="{F564BFD4-7569-9BAD-39C3-F636802F0A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5240364" y="5505476"/>
            <a:ext cx="333079" cy="333079"/>
          </a:xfrm>
          <a:prstGeom prst="rect">
            <a:avLst/>
          </a:prstGeom>
        </p:spPr>
      </p:pic>
      <p:sp>
        <p:nvSpPr>
          <p:cNvPr id="21" name="Title 20">
            <a:extLst>
              <a:ext uri="{FF2B5EF4-FFF2-40B4-BE49-F238E27FC236}">
                <a16:creationId xmlns:a16="http://schemas.microsoft.com/office/drawing/2014/main" id="{540FDE83-8C11-114A-68B4-A5B26BE7E34D}"/>
              </a:ext>
            </a:extLst>
          </p:cNvPr>
          <p:cNvSpPr>
            <a:spLocks noGrp="1"/>
          </p:cNvSpPr>
          <p:nvPr>
            <p:ph type="title"/>
          </p:nvPr>
        </p:nvSpPr>
        <p:spPr>
          <a:xfrm>
            <a:off x="838200" y="366185"/>
            <a:ext cx="7533443" cy="1325033"/>
          </a:xfrm>
        </p:spPr>
        <p:txBody>
          <a:bodyPr/>
          <a:lstStyle/>
          <a:p>
            <a:r>
              <a:rPr lang="en-US" sz="4000" dirty="0"/>
              <a:t>Receive Links for Public Documents for TMI-2 via Email</a:t>
            </a:r>
            <a:endParaRPr lang="en-US" dirty="0"/>
          </a:p>
        </p:txBody>
      </p:sp>
    </p:spTree>
    <p:extLst>
      <p:ext uri="{BB962C8B-B14F-4D97-AF65-F5344CB8AC3E}">
        <p14:creationId xmlns:p14="http://schemas.microsoft.com/office/powerpoint/2010/main" val="1669992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144A8-FF4E-46E8-9C8E-0709A9A61862}"/>
              </a:ext>
            </a:extLst>
          </p:cNvPr>
          <p:cNvSpPr>
            <a:spLocks noGrp="1"/>
          </p:cNvSpPr>
          <p:nvPr>
            <p:ph type="ctrTitle"/>
          </p:nvPr>
        </p:nvSpPr>
        <p:spPr/>
        <p:txBody>
          <a:bodyPr/>
          <a:lstStyle/>
          <a:p>
            <a:r>
              <a:rPr lang="en-US" sz="4800"/>
              <a:t>Preservation Efforts &amp; Outreach</a:t>
            </a:r>
          </a:p>
        </p:txBody>
      </p:sp>
      <p:sp>
        <p:nvSpPr>
          <p:cNvPr id="7" name="Subtitle 2">
            <a:extLst>
              <a:ext uri="{FF2B5EF4-FFF2-40B4-BE49-F238E27FC236}">
                <a16:creationId xmlns:a16="http://schemas.microsoft.com/office/drawing/2014/main" id="{6806BC8B-D63D-46A4-AAD5-8489BFE946CD}"/>
              </a:ext>
            </a:extLst>
          </p:cNvPr>
          <p:cNvSpPr>
            <a:spLocks noGrp="1"/>
          </p:cNvSpPr>
          <p:nvPr>
            <p:ph type="subTitle" idx="1"/>
          </p:nvPr>
        </p:nvSpPr>
        <p:spPr>
          <a:xfrm>
            <a:off x="5359400" y="2538308"/>
            <a:ext cx="6172200" cy="1156065"/>
          </a:xfrm>
        </p:spPr>
        <p:txBody>
          <a:bodyPr vert="horz" lIns="91440" tIns="45720" rIns="91440" bIns="45720" rtlCol="0" anchor="t">
            <a:normAutofit/>
          </a:bodyPr>
          <a:lstStyle/>
          <a:p>
            <a:pPr>
              <a:spcBef>
                <a:spcPts val="600"/>
              </a:spcBef>
            </a:pPr>
            <a:r>
              <a:rPr lang="en-US" dirty="0">
                <a:solidFill>
                  <a:schemeClr val="accent5">
                    <a:lumMod val="75000"/>
                  </a:schemeClr>
                </a:solidFill>
              </a:rPr>
              <a:t>Hannah Pell</a:t>
            </a:r>
          </a:p>
          <a:p>
            <a:pPr>
              <a:spcBef>
                <a:spcPts val="600"/>
              </a:spcBef>
            </a:pPr>
            <a:r>
              <a:rPr lang="en-US" dirty="0">
                <a:solidFill>
                  <a:schemeClr val="accent5">
                    <a:lumMod val="75000"/>
                  </a:schemeClr>
                </a:solidFill>
              </a:rPr>
              <a:t>TMI-2 Licensing Engineer</a:t>
            </a:r>
            <a:endParaRPr lang="en-US" dirty="0">
              <a:solidFill>
                <a:schemeClr val="accent5">
                  <a:lumMod val="75000"/>
                </a:schemeClr>
              </a:solidFill>
              <a:cs typeface="Calibri"/>
            </a:endParaRPr>
          </a:p>
        </p:txBody>
      </p:sp>
    </p:spTree>
    <p:extLst>
      <p:ext uri="{BB962C8B-B14F-4D97-AF65-F5344CB8AC3E}">
        <p14:creationId xmlns:p14="http://schemas.microsoft.com/office/powerpoint/2010/main" val="631623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144A8-FF4E-46E8-9C8E-0709A9A61862}"/>
              </a:ext>
            </a:extLst>
          </p:cNvPr>
          <p:cNvSpPr>
            <a:spLocks noGrp="1"/>
          </p:cNvSpPr>
          <p:nvPr>
            <p:ph type="ctrTitle"/>
          </p:nvPr>
        </p:nvSpPr>
        <p:spPr/>
        <p:txBody>
          <a:bodyPr/>
          <a:lstStyle/>
          <a:p>
            <a:r>
              <a:rPr lang="en-US" sz="4800" dirty="0"/>
              <a:t>Welcome &amp; Attendance</a:t>
            </a:r>
          </a:p>
        </p:txBody>
      </p:sp>
      <p:sp>
        <p:nvSpPr>
          <p:cNvPr id="7" name="Subtitle 2">
            <a:extLst>
              <a:ext uri="{FF2B5EF4-FFF2-40B4-BE49-F238E27FC236}">
                <a16:creationId xmlns:a16="http://schemas.microsoft.com/office/drawing/2014/main" id="{D36586EA-CCF9-4552-B221-119B14AD2F76}"/>
              </a:ext>
            </a:extLst>
          </p:cNvPr>
          <p:cNvSpPr txBox="1">
            <a:spLocks/>
          </p:cNvSpPr>
          <p:nvPr/>
        </p:nvSpPr>
        <p:spPr>
          <a:xfrm>
            <a:off x="5359400" y="2281339"/>
            <a:ext cx="6172200" cy="1156065"/>
          </a:xfrm>
          <a:prstGeom prst="rect">
            <a:avLst/>
          </a:prstGeom>
        </p:spPr>
        <p:txBody>
          <a:bodyPr vert="horz" lIns="91440" tIns="45720" rIns="91440" bIns="45720" rtlCol="0">
            <a:normAutofit/>
          </a:bodyPr>
          <a:lstStyle>
            <a:lvl1pPr marL="0" indent="0" algn="r" defTabSz="1219170" rtl="0" eaLnBrk="1" latinLnBrk="0" hangingPunct="1">
              <a:lnSpc>
                <a:spcPct val="90000"/>
              </a:lnSpc>
              <a:spcBef>
                <a:spcPts val="1333"/>
              </a:spcBef>
              <a:buClr>
                <a:schemeClr val="accent5">
                  <a:lumMod val="75000"/>
                </a:schemeClr>
              </a:buClr>
              <a:buFont typeface="Arial" panose="020B0604020202020204" pitchFamily="34" charset="0"/>
              <a:buNone/>
              <a:defRPr sz="3200" kern="1200">
                <a:solidFill>
                  <a:srgbClr val="3091BD"/>
                </a:solidFill>
                <a:latin typeface="+mn-lt"/>
                <a:ea typeface="+mn-ea"/>
                <a:cs typeface="+mn-cs"/>
              </a:defRPr>
            </a:lvl1pPr>
            <a:lvl2pPr marL="609585" indent="0" algn="ctr" defTabSz="1219170" rtl="0" eaLnBrk="1" latinLnBrk="0" hangingPunct="1">
              <a:lnSpc>
                <a:spcPct val="90000"/>
              </a:lnSpc>
              <a:spcBef>
                <a:spcPts val="667"/>
              </a:spcBef>
              <a:buClr>
                <a:schemeClr val="accent5">
                  <a:lumMod val="75000"/>
                </a:schemeClr>
              </a:buClr>
              <a:buFont typeface="Arial" panose="020B0604020202020204" pitchFamily="34" charset="0"/>
              <a:buNone/>
              <a:defRPr sz="2667" kern="1200">
                <a:solidFill>
                  <a:schemeClr val="tx1"/>
                </a:solidFill>
                <a:latin typeface="+mn-lt"/>
                <a:ea typeface="+mn-ea"/>
                <a:cs typeface="+mn-cs"/>
              </a:defRPr>
            </a:lvl2pPr>
            <a:lvl3pPr marL="1219170" indent="0" algn="ctr" defTabSz="1219170" rtl="0" eaLnBrk="1" latinLnBrk="0" hangingPunct="1">
              <a:lnSpc>
                <a:spcPct val="90000"/>
              </a:lnSpc>
              <a:spcBef>
                <a:spcPts val="667"/>
              </a:spcBef>
              <a:buClr>
                <a:schemeClr val="accent5">
                  <a:lumMod val="75000"/>
                </a:schemeClr>
              </a:buClr>
              <a:buFont typeface="Arial" panose="020B0604020202020204" pitchFamily="34" charset="0"/>
              <a:buNone/>
              <a:defRPr sz="2400" kern="1200">
                <a:solidFill>
                  <a:schemeClr val="tx1"/>
                </a:solidFill>
                <a:latin typeface="+mn-lt"/>
                <a:ea typeface="+mn-ea"/>
                <a:cs typeface="+mn-cs"/>
              </a:defRPr>
            </a:lvl3pPr>
            <a:lvl4pPr marL="1828754" indent="0" algn="ctr" defTabSz="1219170" rtl="0" eaLnBrk="1" latinLnBrk="0" hangingPunct="1">
              <a:lnSpc>
                <a:spcPct val="90000"/>
              </a:lnSpc>
              <a:spcBef>
                <a:spcPts val="667"/>
              </a:spcBef>
              <a:buClr>
                <a:schemeClr val="accent5">
                  <a:lumMod val="75000"/>
                </a:schemeClr>
              </a:buClr>
              <a:buFont typeface="Arial" panose="020B0604020202020204" pitchFamily="34" charset="0"/>
              <a:buNone/>
              <a:defRPr sz="2133" kern="1200">
                <a:solidFill>
                  <a:schemeClr val="tx1"/>
                </a:solidFill>
                <a:latin typeface="+mn-lt"/>
                <a:ea typeface="+mn-ea"/>
                <a:cs typeface="+mn-cs"/>
              </a:defRPr>
            </a:lvl4pPr>
            <a:lvl5pPr marL="2438339" indent="0" algn="ctr" defTabSz="1219170" rtl="0" eaLnBrk="1" latinLnBrk="0" hangingPunct="1">
              <a:lnSpc>
                <a:spcPct val="90000"/>
              </a:lnSpc>
              <a:spcBef>
                <a:spcPts val="667"/>
              </a:spcBef>
              <a:buClr>
                <a:schemeClr val="accent5">
                  <a:lumMod val="75000"/>
                </a:schemeClr>
              </a:buClr>
              <a:buFont typeface="Arial" panose="020B0604020202020204" pitchFamily="34" charset="0"/>
              <a:buNone/>
              <a:defRPr sz="2133" kern="1200">
                <a:solidFill>
                  <a:schemeClr val="tx1"/>
                </a:solidFill>
                <a:latin typeface="+mn-lt"/>
                <a:ea typeface="+mn-ea"/>
                <a:cs typeface="+mn-cs"/>
              </a:defRPr>
            </a:lvl5pPr>
            <a:lvl6pPr marL="3047924"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6pPr>
            <a:lvl7pPr marL="3657509"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7pPr>
            <a:lvl8pPr marL="4267093"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8pPr>
            <a:lvl9pPr marL="4876678"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9pPr>
          </a:lstStyle>
          <a:p>
            <a:pPr>
              <a:spcBef>
                <a:spcPts val="600"/>
              </a:spcBef>
            </a:pPr>
            <a:r>
              <a:rPr lang="en-US">
                <a:solidFill>
                  <a:schemeClr val="accent5">
                    <a:lumMod val="75000"/>
                  </a:schemeClr>
                </a:solidFill>
              </a:rPr>
              <a:t>Steve Letavic</a:t>
            </a:r>
          </a:p>
          <a:p>
            <a:pPr>
              <a:spcBef>
                <a:spcPts val="600"/>
              </a:spcBef>
            </a:pPr>
            <a:r>
              <a:rPr lang="en-US" sz="2600">
                <a:solidFill>
                  <a:schemeClr val="accent5">
                    <a:lumMod val="75000"/>
                  </a:schemeClr>
                </a:solidFill>
              </a:rPr>
              <a:t>Chairman, TMI-2 Community Advisory Panel</a:t>
            </a:r>
          </a:p>
        </p:txBody>
      </p:sp>
    </p:spTree>
    <p:extLst>
      <p:ext uri="{BB962C8B-B14F-4D97-AF65-F5344CB8AC3E}">
        <p14:creationId xmlns:p14="http://schemas.microsoft.com/office/powerpoint/2010/main" val="762951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sky, water, outdoor, mountain&#10;&#10;Description automatically generated">
            <a:extLst>
              <a:ext uri="{FF2B5EF4-FFF2-40B4-BE49-F238E27FC236}">
                <a16:creationId xmlns:a16="http://schemas.microsoft.com/office/drawing/2014/main" id="{E79B13B3-78E8-F54D-0B78-4C4D7F849F6D}"/>
              </a:ext>
            </a:extLst>
          </p:cNvPr>
          <p:cNvPicPr>
            <a:picLocks noChangeAspect="1"/>
          </p:cNvPicPr>
          <p:nvPr/>
        </p:nvPicPr>
        <p:blipFill rotWithShape="1">
          <a:blip r:embed="rId2"/>
          <a:srcRect t="13721" r="-185" b="-233"/>
          <a:stretch/>
        </p:blipFill>
        <p:spPr>
          <a:xfrm>
            <a:off x="6750206" y="1972520"/>
            <a:ext cx="5029204" cy="3460644"/>
          </a:xfrm>
          <a:prstGeom prst="rect">
            <a:avLst/>
          </a:prstGeom>
        </p:spPr>
      </p:pic>
      <p:sp>
        <p:nvSpPr>
          <p:cNvPr id="2" name="Content Placeholder 1">
            <a:extLst>
              <a:ext uri="{FF2B5EF4-FFF2-40B4-BE49-F238E27FC236}">
                <a16:creationId xmlns:a16="http://schemas.microsoft.com/office/drawing/2014/main" id="{71BFA0FE-16A5-9F13-B5C7-967C793C6129}"/>
              </a:ext>
            </a:extLst>
          </p:cNvPr>
          <p:cNvSpPr>
            <a:spLocks noGrp="1"/>
          </p:cNvSpPr>
          <p:nvPr>
            <p:ph idx="1"/>
          </p:nvPr>
        </p:nvSpPr>
        <p:spPr>
          <a:xfrm>
            <a:off x="494371" y="1622245"/>
            <a:ext cx="6225552" cy="3971640"/>
          </a:xfrm>
        </p:spPr>
        <p:txBody>
          <a:bodyPr vert="horz" lIns="91440" tIns="45720" rIns="91440" bIns="45720" rtlCol="0" anchor="t">
            <a:normAutofit/>
          </a:bodyPr>
          <a:lstStyle/>
          <a:p>
            <a:pPr marL="304165" indent="-304165"/>
            <a:endParaRPr lang="en-US" sz="2650" dirty="0">
              <a:cs typeface="Calibri"/>
            </a:endParaRPr>
          </a:p>
          <a:p>
            <a:pPr marL="304165" indent="-304165">
              <a:buClr>
                <a:srgbClr val="9DC3E6"/>
              </a:buClr>
            </a:pPr>
            <a:r>
              <a:rPr lang="en-US" sz="2400" dirty="0">
                <a:cs typeface="Calibri"/>
              </a:rPr>
              <a:t>Finalized TMI-2 Historic Resource Survey Form (HRSF) draft update with environmental contractors</a:t>
            </a:r>
          </a:p>
          <a:p>
            <a:pPr marL="913765" lvl="1" indent="-304165">
              <a:buClr>
                <a:srgbClr val="9DC3E6"/>
              </a:buClr>
            </a:pPr>
            <a:r>
              <a:rPr lang="en-US" sz="2000" dirty="0">
                <a:cs typeface="Calibri"/>
              </a:rPr>
              <a:t>SHPO reviewing and providing comments</a:t>
            </a:r>
          </a:p>
          <a:p>
            <a:pPr marL="913765" lvl="1" indent="-304165">
              <a:buClr>
                <a:srgbClr val="9DC3E6"/>
              </a:buClr>
            </a:pPr>
            <a:r>
              <a:rPr lang="en-US" sz="2000" dirty="0">
                <a:cs typeface="Calibri"/>
              </a:rPr>
              <a:t>Cultural Resources Protection Plan development to align with HRSF update</a:t>
            </a:r>
          </a:p>
          <a:p>
            <a:pPr marL="304165" indent="-304165">
              <a:buClr>
                <a:srgbClr val="9DC3E6"/>
              </a:buClr>
            </a:pPr>
            <a:r>
              <a:rPr lang="en-US" sz="2400" dirty="0">
                <a:cs typeface="Calibri"/>
              </a:rPr>
              <a:t>Will continue to maintain historical records regarding the TMI-2 accident in 1979 after Records Exemption approval</a:t>
            </a:r>
          </a:p>
          <a:p>
            <a:pPr marL="304165" indent="-304165">
              <a:buClr>
                <a:srgbClr val="9DC3E6"/>
              </a:buClr>
            </a:pPr>
            <a:endParaRPr lang="en-US" sz="2650" dirty="0">
              <a:cs typeface="Calibri"/>
            </a:endParaRPr>
          </a:p>
          <a:p>
            <a:pPr marL="304165" indent="-304165">
              <a:buClr>
                <a:srgbClr val="9DC3E6"/>
              </a:buClr>
            </a:pPr>
            <a:endParaRPr lang="en-US" sz="2650" dirty="0">
              <a:cs typeface="Calibri"/>
            </a:endParaRPr>
          </a:p>
          <a:p>
            <a:pPr marL="304165" indent="-304165">
              <a:buClr>
                <a:srgbClr val="9DC3E6"/>
              </a:buClr>
            </a:pPr>
            <a:endParaRPr lang="en-US" sz="2650" dirty="0">
              <a:cs typeface="Calibri"/>
            </a:endParaRPr>
          </a:p>
        </p:txBody>
      </p:sp>
      <p:sp>
        <p:nvSpPr>
          <p:cNvPr id="3" name="Title 2">
            <a:extLst>
              <a:ext uri="{FF2B5EF4-FFF2-40B4-BE49-F238E27FC236}">
                <a16:creationId xmlns:a16="http://schemas.microsoft.com/office/drawing/2014/main" id="{F585BAC4-EE57-9C98-5DE8-593CDBF37206}"/>
              </a:ext>
            </a:extLst>
          </p:cNvPr>
          <p:cNvSpPr>
            <a:spLocks noGrp="1"/>
          </p:cNvSpPr>
          <p:nvPr>
            <p:ph type="title"/>
          </p:nvPr>
        </p:nvSpPr>
        <p:spPr>
          <a:xfrm>
            <a:off x="596590" y="384770"/>
            <a:ext cx="10515600" cy="1325033"/>
          </a:xfrm>
        </p:spPr>
        <p:txBody>
          <a:bodyPr/>
          <a:lstStyle/>
          <a:p>
            <a:r>
              <a:rPr lang="en-US" sz="3700" dirty="0">
                <a:cs typeface="Calibri"/>
              </a:rPr>
              <a:t>TMI-2 Historic Preservation</a:t>
            </a:r>
            <a:endParaRPr lang="en-US" dirty="0"/>
          </a:p>
        </p:txBody>
      </p:sp>
      <p:sp>
        <p:nvSpPr>
          <p:cNvPr id="4" name="Slide Number Placeholder 3">
            <a:extLst>
              <a:ext uri="{FF2B5EF4-FFF2-40B4-BE49-F238E27FC236}">
                <a16:creationId xmlns:a16="http://schemas.microsoft.com/office/drawing/2014/main" id="{FB471604-13A8-6852-075A-89EA854FD954}"/>
              </a:ext>
            </a:extLst>
          </p:cNvPr>
          <p:cNvSpPr>
            <a:spLocks noGrp="1"/>
          </p:cNvSpPr>
          <p:nvPr>
            <p:ph type="sldNum" sz="quarter" idx="4"/>
          </p:nvPr>
        </p:nvSpPr>
        <p:spPr/>
        <p:txBody>
          <a:bodyPr/>
          <a:lstStyle/>
          <a:p>
            <a:fld id="{F83522AA-FC92-4C71-B3E8-E8495488A06B}" type="slidenum">
              <a:rPr lang="en-US" smtClean="0"/>
              <a:pPr/>
              <a:t>20</a:t>
            </a:fld>
            <a:endParaRPr lang="en-US"/>
          </a:p>
        </p:txBody>
      </p:sp>
    </p:spTree>
    <p:extLst>
      <p:ext uri="{BB962C8B-B14F-4D97-AF65-F5344CB8AC3E}">
        <p14:creationId xmlns:p14="http://schemas.microsoft.com/office/powerpoint/2010/main" val="540363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E9EF37-6EA0-93D3-06D6-5A3BB4A7B08A}"/>
              </a:ext>
            </a:extLst>
          </p:cNvPr>
          <p:cNvSpPr>
            <a:spLocks noGrp="1"/>
          </p:cNvSpPr>
          <p:nvPr>
            <p:ph type="sldNum" sz="quarter" idx="4"/>
          </p:nvPr>
        </p:nvSpPr>
        <p:spPr/>
        <p:txBody>
          <a:bodyPr/>
          <a:lstStyle/>
          <a:p>
            <a:fld id="{F83522AA-FC92-4C71-B3E8-E8495488A06B}" type="slidenum">
              <a:rPr lang="en-US" smtClean="0"/>
              <a:pPr/>
              <a:t>21</a:t>
            </a:fld>
            <a:endParaRPr lang="en-US" dirty="0"/>
          </a:p>
        </p:txBody>
      </p:sp>
      <p:pic>
        <p:nvPicPr>
          <p:cNvPr id="2" name="Picture 2" descr="A picture containing text, grass, sport&#10;&#10;Description automatically generated">
            <a:extLst>
              <a:ext uri="{FF2B5EF4-FFF2-40B4-BE49-F238E27FC236}">
                <a16:creationId xmlns:a16="http://schemas.microsoft.com/office/drawing/2014/main" id="{CC8B1AAC-2B14-48CB-D69A-2FCCFA199B2A}"/>
              </a:ext>
            </a:extLst>
          </p:cNvPr>
          <p:cNvPicPr>
            <a:picLocks noChangeAspect="1"/>
          </p:cNvPicPr>
          <p:nvPr/>
        </p:nvPicPr>
        <p:blipFill>
          <a:blip r:embed="rId2"/>
          <a:stretch>
            <a:fillRect/>
          </a:stretch>
        </p:blipFill>
        <p:spPr>
          <a:xfrm>
            <a:off x="6257692" y="2036418"/>
            <a:ext cx="5150007" cy="1697920"/>
          </a:xfrm>
          <a:prstGeom prst="rect">
            <a:avLst/>
          </a:prstGeom>
        </p:spPr>
      </p:pic>
      <p:sp>
        <p:nvSpPr>
          <p:cNvPr id="5" name="Title 2">
            <a:extLst>
              <a:ext uri="{FF2B5EF4-FFF2-40B4-BE49-F238E27FC236}">
                <a16:creationId xmlns:a16="http://schemas.microsoft.com/office/drawing/2014/main" id="{1F627A31-7BDD-DADB-C0B5-5FD6F94806CC}"/>
              </a:ext>
            </a:extLst>
          </p:cNvPr>
          <p:cNvSpPr>
            <a:spLocks noGrp="1"/>
          </p:cNvSpPr>
          <p:nvPr>
            <p:ph type="title"/>
          </p:nvPr>
        </p:nvSpPr>
        <p:spPr>
          <a:xfrm>
            <a:off x="522249" y="133868"/>
            <a:ext cx="10515600" cy="1325033"/>
          </a:xfrm>
        </p:spPr>
        <p:txBody>
          <a:bodyPr/>
          <a:lstStyle/>
          <a:p>
            <a:r>
              <a:rPr lang="en-US" sz="3700" dirty="0">
                <a:cs typeface="Calibri"/>
              </a:rPr>
              <a:t>TMI Charity Golf Tournament</a:t>
            </a:r>
            <a:endParaRPr lang="en-US" dirty="0"/>
          </a:p>
        </p:txBody>
      </p:sp>
      <p:pic>
        <p:nvPicPr>
          <p:cNvPr id="8" name="Picture 8">
            <a:extLst>
              <a:ext uri="{FF2B5EF4-FFF2-40B4-BE49-F238E27FC236}">
                <a16:creationId xmlns:a16="http://schemas.microsoft.com/office/drawing/2014/main" id="{706F4D7F-3B0F-0293-7FE9-BE83EE504E7F}"/>
              </a:ext>
            </a:extLst>
          </p:cNvPr>
          <p:cNvPicPr>
            <a:picLocks noChangeAspect="1"/>
          </p:cNvPicPr>
          <p:nvPr/>
        </p:nvPicPr>
        <p:blipFill>
          <a:blip r:embed="rId3"/>
          <a:stretch>
            <a:fillRect/>
          </a:stretch>
        </p:blipFill>
        <p:spPr>
          <a:xfrm>
            <a:off x="607741" y="1666178"/>
            <a:ext cx="5317273" cy="3990278"/>
          </a:xfrm>
          <a:prstGeom prst="rect">
            <a:avLst/>
          </a:prstGeom>
        </p:spPr>
      </p:pic>
      <p:sp>
        <p:nvSpPr>
          <p:cNvPr id="9" name="TextBox 8">
            <a:extLst>
              <a:ext uri="{FF2B5EF4-FFF2-40B4-BE49-F238E27FC236}">
                <a16:creationId xmlns:a16="http://schemas.microsoft.com/office/drawing/2014/main" id="{DE1A21DC-5412-214F-1FE6-C553525156E1}"/>
              </a:ext>
            </a:extLst>
          </p:cNvPr>
          <p:cNvSpPr txBox="1"/>
          <p:nvPr/>
        </p:nvSpPr>
        <p:spPr>
          <a:xfrm>
            <a:off x="6095999" y="3940097"/>
            <a:ext cx="557560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cs typeface="Calibri" panose="020F0502020204030204"/>
              </a:rPr>
              <a:t>18</a:t>
            </a:r>
            <a:r>
              <a:rPr lang="en-US" baseline="30000" dirty="0">
                <a:cs typeface="Calibri" panose="020F0502020204030204"/>
              </a:rPr>
              <a:t>th</a:t>
            </a:r>
            <a:r>
              <a:rPr lang="en-US" dirty="0">
                <a:cs typeface="Calibri" panose="020F0502020204030204"/>
              </a:rPr>
              <a:t> year of the tournament</a:t>
            </a:r>
          </a:p>
          <a:p>
            <a:pPr marL="285750" indent="-285750">
              <a:buFont typeface="Arial"/>
              <a:buChar char="•"/>
            </a:pPr>
            <a:r>
              <a:rPr lang="en-US" dirty="0">
                <a:cs typeface="Calibri" panose="020F0502020204030204"/>
              </a:rPr>
              <a:t>Approx. 120 golfers participated in the event w/ 13 volunteers</a:t>
            </a:r>
          </a:p>
          <a:p>
            <a:pPr marL="285750" indent="-285750">
              <a:buFont typeface="Arial"/>
              <a:buChar char="•"/>
            </a:pPr>
            <a:r>
              <a:rPr lang="en-US" dirty="0">
                <a:cs typeface="Calibri" panose="020F0502020204030204"/>
              </a:rPr>
              <a:t>Approx. 30 industry vendors sponsored golfers or donated</a:t>
            </a:r>
          </a:p>
          <a:p>
            <a:pPr marL="285750" indent="-285750">
              <a:buFont typeface="Arial"/>
              <a:buChar char="•"/>
            </a:pPr>
            <a:r>
              <a:rPr lang="en-US" dirty="0">
                <a:cs typeface="Calibri" panose="020F0502020204030204"/>
              </a:rPr>
              <a:t>Raised $30,000 for Londonderry Volunteer Fire Co.</a:t>
            </a:r>
          </a:p>
          <a:p>
            <a:pPr marL="285750" indent="-285750">
              <a:buFont typeface="Arial"/>
              <a:buChar char="•"/>
            </a:pPr>
            <a:endParaRPr lang="en-US" dirty="0">
              <a:cs typeface="Calibri" panose="020F0502020204030204"/>
            </a:endParaRPr>
          </a:p>
        </p:txBody>
      </p:sp>
    </p:spTree>
    <p:extLst>
      <p:ext uri="{BB962C8B-B14F-4D97-AF65-F5344CB8AC3E}">
        <p14:creationId xmlns:p14="http://schemas.microsoft.com/office/powerpoint/2010/main" val="1753319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C141BD-62FF-A1FD-EF4D-D19C2C05AF21}"/>
              </a:ext>
            </a:extLst>
          </p:cNvPr>
          <p:cNvSpPr>
            <a:spLocks noGrp="1"/>
          </p:cNvSpPr>
          <p:nvPr>
            <p:ph type="sldNum" sz="quarter" idx="4"/>
          </p:nvPr>
        </p:nvSpPr>
        <p:spPr/>
        <p:txBody>
          <a:bodyPr/>
          <a:lstStyle/>
          <a:p>
            <a:fld id="{F83522AA-FC92-4C71-B3E8-E8495488A06B}" type="slidenum">
              <a:rPr lang="en-US" smtClean="0"/>
              <a:pPr/>
              <a:t>22</a:t>
            </a:fld>
            <a:endParaRPr lang="en-US"/>
          </a:p>
        </p:txBody>
      </p:sp>
      <p:pic>
        <p:nvPicPr>
          <p:cNvPr id="6" name="Picture 6" descr="A group of people holding a sign&#10;&#10;Description automatically generated">
            <a:extLst>
              <a:ext uri="{FF2B5EF4-FFF2-40B4-BE49-F238E27FC236}">
                <a16:creationId xmlns:a16="http://schemas.microsoft.com/office/drawing/2014/main" id="{99DE0526-6A9E-04E3-01E5-FC401247DC3E}"/>
              </a:ext>
            </a:extLst>
          </p:cNvPr>
          <p:cNvPicPr>
            <a:picLocks noChangeAspect="1"/>
          </p:cNvPicPr>
          <p:nvPr/>
        </p:nvPicPr>
        <p:blipFill>
          <a:blip r:embed="rId2"/>
          <a:stretch>
            <a:fillRect/>
          </a:stretch>
        </p:blipFill>
        <p:spPr>
          <a:xfrm>
            <a:off x="847076" y="575950"/>
            <a:ext cx="6743330" cy="5076425"/>
          </a:xfrm>
          <a:prstGeom prst="rect">
            <a:avLst/>
          </a:prstGeom>
        </p:spPr>
      </p:pic>
      <p:pic>
        <p:nvPicPr>
          <p:cNvPr id="8" name="Picture 7" descr="Logo, company name&#10;&#10;Description automatically generated">
            <a:extLst>
              <a:ext uri="{FF2B5EF4-FFF2-40B4-BE49-F238E27FC236}">
                <a16:creationId xmlns:a16="http://schemas.microsoft.com/office/drawing/2014/main" id="{9101FCBF-1414-1917-506A-795B7FCFF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7258">
            <a:off x="7934753" y="2696215"/>
            <a:ext cx="3544477" cy="2876623"/>
          </a:xfrm>
          <a:prstGeom prst="rect">
            <a:avLst/>
          </a:prstGeom>
        </p:spPr>
      </p:pic>
    </p:spTree>
    <p:extLst>
      <p:ext uri="{BB962C8B-B14F-4D97-AF65-F5344CB8AC3E}">
        <p14:creationId xmlns:p14="http://schemas.microsoft.com/office/powerpoint/2010/main" val="1373306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144A8-FF4E-46E8-9C8E-0709A9A61862}"/>
              </a:ext>
            </a:extLst>
          </p:cNvPr>
          <p:cNvSpPr>
            <a:spLocks noGrp="1"/>
          </p:cNvSpPr>
          <p:nvPr>
            <p:ph type="ctrTitle"/>
          </p:nvPr>
        </p:nvSpPr>
        <p:spPr>
          <a:xfrm>
            <a:off x="4767943" y="638995"/>
            <a:ext cx="6763657" cy="1633940"/>
          </a:xfrm>
        </p:spPr>
        <p:txBody>
          <a:bodyPr/>
          <a:lstStyle/>
          <a:p>
            <a:r>
              <a:rPr lang="en-US" sz="4800"/>
              <a:t>PADEP Bureau of Radiation Protection</a:t>
            </a:r>
          </a:p>
        </p:txBody>
      </p:sp>
      <p:sp>
        <p:nvSpPr>
          <p:cNvPr id="6" name="Subtitle 2">
            <a:extLst>
              <a:ext uri="{FF2B5EF4-FFF2-40B4-BE49-F238E27FC236}">
                <a16:creationId xmlns:a16="http://schemas.microsoft.com/office/drawing/2014/main" id="{E0CF1892-C943-4A5C-AB4E-CCAAA567DAB8}"/>
              </a:ext>
            </a:extLst>
          </p:cNvPr>
          <p:cNvSpPr txBox="1">
            <a:spLocks/>
          </p:cNvSpPr>
          <p:nvPr/>
        </p:nvSpPr>
        <p:spPr>
          <a:xfrm>
            <a:off x="5359400" y="2272935"/>
            <a:ext cx="6172200" cy="1156065"/>
          </a:xfrm>
          <a:prstGeom prst="rect">
            <a:avLst/>
          </a:prstGeom>
        </p:spPr>
        <p:txBody>
          <a:bodyPr vert="horz" lIns="91440" tIns="45720" rIns="91440" bIns="45720" rtlCol="0">
            <a:normAutofit fontScale="92500"/>
          </a:bodyPr>
          <a:lstStyle>
            <a:lvl1pPr marL="0" indent="0" algn="r" defTabSz="1219170" rtl="0" eaLnBrk="1" latinLnBrk="0" hangingPunct="1">
              <a:lnSpc>
                <a:spcPct val="90000"/>
              </a:lnSpc>
              <a:spcBef>
                <a:spcPts val="1333"/>
              </a:spcBef>
              <a:buClr>
                <a:schemeClr val="accent5">
                  <a:lumMod val="75000"/>
                </a:schemeClr>
              </a:buClr>
              <a:buFont typeface="Arial" panose="020B0604020202020204" pitchFamily="34" charset="0"/>
              <a:buNone/>
              <a:defRPr sz="3200" kern="1200">
                <a:solidFill>
                  <a:srgbClr val="3091BD"/>
                </a:solidFill>
                <a:latin typeface="+mn-lt"/>
                <a:ea typeface="+mn-ea"/>
                <a:cs typeface="+mn-cs"/>
              </a:defRPr>
            </a:lvl1pPr>
            <a:lvl2pPr marL="609585" indent="0" algn="ctr" defTabSz="1219170" rtl="0" eaLnBrk="1" latinLnBrk="0" hangingPunct="1">
              <a:lnSpc>
                <a:spcPct val="90000"/>
              </a:lnSpc>
              <a:spcBef>
                <a:spcPts val="667"/>
              </a:spcBef>
              <a:buClr>
                <a:schemeClr val="accent5">
                  <a:lumMod val="75000"/>
                </a:schemeClr>
              </a:buClr>
              <a:buFont typeface="Arial" panose="020B0604020202020204" pitchFamily="34" charset="0"/>
              <a:buNone/>
              <a:defRPr sz="2667" kern="1200">
                <a:solidFill>
                  <a:schemeClr val="tx1"/>
                </a:solidFill>
                <a:latin typeface="+mn-lt"/>
                <a:ea typeface="+mn-ea"/>
                <a:cs typeface="+mn-cs"/>
              </a:defRPr>
            </a:lvl2pPr>
            <a:lvl3pPr marL="1219170" indent="0" algn="ctr" defTabSz="1219170" rtl="0" eaLnBrk="1" latinLnBrk="0" hangingPunct="1">
              <a:lnSpc>
                <a:spcPct val="90000"/>
              </a:lnSpc>
              <a:spcBef>
                <a:spcPts val="667"/>
              </a:spcBef>
              <a:buClr>
                <a:schemeClr val="accent5">
                  <a:lumMod val="75000"/>
                </a:schemeClr>
              </a:buClr>
              <a:buFont typeface="Arial" panose="020B0604020202020204" pitchFamily="34" charset="0"/>
              <a:buNone/>
              <a:defRPr sz="2400" kern="1200">
                <a:solidFill>
                  <a:schemeClr val="tx1"/>
                </a:solidFill>
                <a:latin typeface="+mn-lt"/>
                <a:ea typeface="+mn-ea"/>
                <a:cs typeface="+mn-cs"/>
              </a:defRPr>
            </a:lvl3pPr>
            <a:lvl4pPr marL="1828754" indent="0" algn="ctr" defTabSz="1219170" rtl="0" eaLnBrk="1" latinLnBrk="0" hangingPunct="1">
              <a:lnSpc>
                <a:spcPct val="90000"/>
              </a:lnSpc>
              <a:spcBef>
                <a:spcPts val="667"/>
              </a:spcBef>
              <a:buClr>
                <a:schemeClr val="accent5">
                  <a:lumMod val="75000"/>
                </a:schemeClr>
              </a:buClr>
              <a:buFont typeface="Arial" panose="020B0604020202020204" pitchFamily="34" charset="0"/>
              <a:buNone/>
              <a:defRPr sz="2133" kern="1200">
                <a:solidFill>
                  <a:schemeClr val="tx1"/>
                </a:solidFill>
                <a:latin typeface="+mn-lt"/>
                <a:ea typeface="+mn-ea"/>
                <a:cs typeface="+mn-cs"/>
              </a:defRPr>
            </a:lvl4pPr>
            <a:lvl5pPr marL="2438339" indent="0" algn="ctr" defTabSz="1219170" rtl="0" eaLnBrk="1" latinLnBrk="0" hangingPunct="1">
              <a:lnSpc>
                <a:spcPct val="90000"/>
              </a:lnSpc>
              <a:spcBef>
                <a:spcPts val="667"/>
              </a:spcBef>
              <a:buClr>
                <a:schemeClr val="accent5">
                  <a:lumMod val="75000"/>
                </a:schemeClr>
              </a:buClr>
              <a:buFont typeface="Arial" panose="020B0604020202020204" pitchFamily="34" charset="0"/>
              <a:buNone/>
              <a:defRPr sz="2133" kern="1200">
                <a:solidFill>
                  <a:schemeClr val="tx1"/>
                </a:solidFill>
                <a:latin typeface="+mn-lt"/>
                <a:ea typeface="+mn-ea"/>
                <a:cs typeface="+mn-cs"/>
              </a:defRPr>
            </a:lvl5pPr>
            <a:lvl6pPr marL="3047924"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6pPr>
            <a:lvl7pPr marL="3657509"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7pPr>
            <a:lvl8pPr marL="4267093"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8pPr>
            <a:lvl9pPr marL="4876678"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9pPr>
          </a:lstStyle>
          <a:p>
            <a:pPr>
              <a:spcBef>
                <a:spcPts val="600"/>
              </a:spcBef>
            </a:pPr>
            <a:r>
              <a:rPr lang="en-US" dirty="0">
                <a:solidFill>
                  <a:schemeClr val="accent5">
                    <a:lumMod val="75000"/>
                  </a:schemeClr>
                </a:solidFill>
              </a:rPr>
              <a:t>Dwight A. Shearer, P.E.</a:t>
            </a:r>
          </a:p>
          <a:p>
            <a:pPr>
              <a:spcBef>
                <a:spcPts val="600"/>
              </a:spcBef>
            </a:pPr>
            <a:r>
              <a:rPr lang="en-US" sz="3000" dirty="0">
                <a:solidFill>
                  <a:schemeClr val="accent5">
                    <a:lumMod val="75000"/>
                  </a:schemeClr>
                </a:solidFill>
              </a:rPr>
              <a:t>Director, Bureau of Radiation Protection</a:t>
            </a:r>
          </a:p>
        </p:txBody>
      </p:sp>
    </p:spTree>
    <p:extLst>
      <p:ext uri="{BB962C8B-B14F-4D97-AF65-F5344CB8AC3E}">
        <p14:creationId xmlns:p14="http://schemas.microsoft.com/office/powerpoint/2010/main" val="2658694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a:extLst>
              <a:ext uri="{FF2B5EF4-FFF2-40B4-BE49-F238E27FC236}">
                <a16:creationId xmlns:a16="http://schemas.microsoft.com/office/drawing/2014/main" id="{71D591BF-5281-1F19-E0C7-48C64209E716}"/>
              </a:ext>
            </a:extLst>
          </p:cNvPr>
          <p:cNvSpPr>
            <a:spLocks noGrp="1" noChangeArrowheads="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accent2"/>
                </a:solidFill>
                <a:latin typeface="Arial Bold" panose="020B0704020202020204" pitchFamily="34" charset="0"/>
                <a:ea typeface="ＭＳ Ｐゴシック" panose="020B0600070205080204" pitchFamily="34" charset="-128"/>
              </a:defRPr>
            </a:lvl1pPr>
            <a:lvl2pPr marL="742950" indent="-285750">
              <a:spcBef>
                <a:spcPct val="20000"/>
              </a:spcBef>
              <a:buChar char="–"/>
              <a:defRPr sz="2800">
                <a:solidFill>
                  <a:schemeClr val="accent2"/>
                </a:solidFill>
                <a:latin typeface="Arial Bold" panose="020B0704020202020204" pitchFamily="34" charset="0"/>
                <a:ea typeface="ＭＳ Ｐゴシック" panose="020B0600070205080204" pitchFamily="34" charset="-128"/>
              </a:defRPr>
            </a:lvl2pPr>
            <a:lvl3pPr marL="1143000" indent="-228600">
              <a:spcBef>
                <a:spcPct val="20000"/>
              </a:spcBef>
              <a:buChar char="•"/>
              <a:defRPr sz="2400">
                <a:solidFill>
                  <a:schemeClr val="accent2"/>
                </a:solidFill>
                <a:latin typeface="Arial Bold" panose="020B0704020202020204" pitchFamily="34" charset="0"/>
                <a:ea typeface="ＭＳ Ｐゴシック" panose="020B0600070205080204" pitchFamily="34" charset="-128"/>
              </a:defRPr>
            </a:lvl3pPr>
            <a:lvl4pPr marL="1600200" indent="-228600">
              <a:spcBef>
                <a:spcPct val="20000"/>
              </a:spcBef>
              <a:buChar char="–"/>
              <a:defRPr sz="2000">
                <a:solidFill>
                  <a:schemeClr val="accent2"/>
                </a:solidFill>
                <a:latin typeface="Arial Bold" panose="020B0704020202020204" pitchFamily="34" charset="0"/>
                <a:ea typeface="ＭＳ Ｐゴシック" panose="020B0600070205080204" pitchFamily="34" charset="-128"/>
              </a:defRPr>
            </a:lvl4pPr>
            <a:lvl5pPr marL="2057400" indent="-228600">
              <a:spcBef>
                <a:spcPct val="20000"/>
              </a:spcBef>
              <a:buChar char="»"/>
              <a:defRPr sz="2000">
                <a:solidFill>
                  <a:schemeClr val="accent2"/>
                </a:solidFill>
                <a:latin typeface="Arial Bold" panose="020B07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9pPr>
          </a:lstStyle>
          <a:p>
            <a:pPr>
              <a:spcBef>
                <a:spcPct val="0"/>
              </a:spcBef>
              <a:buFontTx/>
              <a:buNone/>
            </a:pPr>
            <a:fld id="{2D330FB8-CE54-4298-9616-CCBA3FD8B6CB}" type="slidenum">
              <a:rPr lang="en-US" altLang="en-US" sz="1400">
                <a:solidFill>
                  <a:schemeClr val="bg1"/>
                </a:solidFill>
                <a:latin typeface="Arial" panose="020B0604020202020204" pitchFamily="34" charset="0"/>
              </a:rPr>
              <a:pPr>
                <a:spcBef>
                  <a:spcPct val="0"/>
                </a:spcBef>
                <a:buFontTx/>
                <a:buNone/>
              </a:pPr>
              <a:t>24</a:t>
            </a:fld>
            <a:endParaRPr lang="en-US" altLang="en-US" sz="1400">
              <a:solidFill>
                <a:schemeClr val="bg1"/>
              </a:solidFill>
              <a:latin typeface="Arial" panose="020B0604020202020204" pitchFamily="34" charset="0"/>
            </a:endParaRPr>
          </a:p>
        </p:txBody>
      </p:sp>
      <p:sp>
        <p:nvSpPr>
          <p:cNvPr id="4099" name="Rectangle 2">
            <a:extLst>
              <a:ext uri="{FF2B5EF4-FFF2-40B4-BE49-F238E27FC236}">
                <a16:creationId xmlns:a16="http://schemas.microsoft.com/office/drawing/2014/main" id="{0EDE9255-E2FE-6508-96DA-CBE65E5676BD}"/>
              </a:ext>
            </a:extLst>
          </p:cNvPr>
          <p:cNvSpPr>
            <a:spLocks noGrp="1" noChangeArrowheads="1"/>
          </p:cNvSpPr>
          <p:nvPr>
            <p:ph type="ctrTitle"/>
          </p:nvPr>
        </p:nvSpPr>
        <p:spPr>
          <a:xfrm>
            <a:off x="2209800" y="1905000"/>
            <a:ext cx="7772400" cy="1524000"/>
          </a:xfrm>
        </p:spPr>
        <p:txBody>
          <a:bodyPr/>
          <a:lstStyle/>
          <a:p>
            <a:pPr eaLnBrk="1" hangingPunct="1">
              <a:spcAft>
                <a:spcPct val="60000"/>
              </a:spcAft>
            </a:pPr>
            <a:r>
              <a:rPr lang="en-US" altLang="en-US" sz="3600"/>
              <a:t>NRC Reactor Decommissioning Licensing</a:t>
            </a:r>
            <a:br>
              <a:rPr lang="en-US" altLang="en-US" sz="3600"/>
            </a:br>
            <a:r>
              <a:rPr lang="en-US" altLang="en-US" sz="3600">
                <a:solidFill>
                  <a:srgbClr val="FFFF00"/>
                </a:solidFill>
              </a:rPr>
              <a:t>Three Mile Island Station, Unit 2 Community Advisory Panel - Virtual</a:t>
            </a:r>
            <a:endParaRPr lang="en-US" altLang="en-US" sz="2800">
              <a:solidFill>
                <a:srgbClr val="FFFF00"/>
              </a:solidFill>
            </a:endParaRPr>
          </a:p>
        </p:txBody>
      </p:sp>
      <p:sp>
        <p:nvSpPr>
          <p:cNvPr id="4100" name="Rectangle 3">
            <a:extLst>
              <a:ext uri="{FF2B5EF4-FFF2-40B4-BE49-F238E27FC236}">
                <a16:creationId xmlns:a16="http://schemas.microsoft.com/office/drawing/2014/main" id="{0142ADA8-0A20-C386-25E1-5692D8B74F85}"/>
              </a:ext>
            </a:extLst>
          </p:cNvPr>
          <p:cNvSpPr>
            <a:spLocks noGrp="1" noChangeArrowheads="1"/>
          </p:cNvSpPr>
          <p:nvPr>
            <p:ph type="subTitle" idx="1"/>
          </p:nvPr>
        </p:nvSpPr>
        <p:spPr>
          <a:xfrm>
            <a:off x="2895600" y="4267200"/>
            <a:ext cx="6400800" cy="1447800"/>
          </a:xfrm>
        </p:spPr>
        <p:txBody>
          <a:bodyPr/>
          <a:lstStyle/>
          <a:p>
            <a:pPr eaLnBrk="1" hangingPunct="1"/>
            <a:r>
              <a:rPr lang="en-US" altLang="en-US">
                <a:latin typeface="Arial" panose="020B0604020202020204" pitchFamily="34" charset="0"/>
              </a:rPr>
              <a:t>Amy M. Snyder</a:t>
            </a:r>
          </a:p>
          <a:p>
            <a:pPr eaLnBrk="1" hangingPunct="1"/>
            <a:r>
              <a:rPr lang="en-US" altLang="en-US">
                <a:latin typeface="Arial" panose="020B0604020202020204" pitchFamily="34" charset="0"/>
              </a:rPr>
              <a:t>Senior Project Manager</a:t>
            </a:r>
          </a:p>
          <a:p>
            <a:pPr eaLnBrk="1" hangingPunct="1"/>
            <a:r>
              <a:rPr lang="en-US" altLang="en-US">
                <a:latin typeface="Arial" panose="020B0604020202020204" pitchFamily="34" charset="0"/>
              </a:rPr>
              <a:t>U.S. Nuclear Regulatory Commission</a:t>
            </a:r>
          </a:p>
          <a:p>
            <a:pPr eaLnBrk="1" hangingPunct="1"/>
            <a:br>
              <a:rPr lang="en-US" altLang="en-US" sz="1800">
                <a:latin typeface="Arial" panose="020B0604020202020204" pitchFamily="34" charset="0"/>
              </a:rPr>
            </a:br>
            <a:r>
              <a:rPr lang="en-US" altLang="en-US" sz="1800">
                <a:latin typeface="Arial" panose="020B0604020202020204" pitchFamily="34" charset="0"/>
              </a:rPr>
              <a:t>14 September 22</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FC939914-574C-E2A2-542B-03C3BB2FEEAB}"/>
              </a:ext>
            </a:extLst>
          </p:cNvPr>
          <p:cNvSpPr>
            <a:spLocks noGrp="1" noChangeArrowheads="1"/>
          </p:cNvSpPr>
          <p:nvPr>
            <p:ph type="title"/>
          </p:nvPr>
        </p:nvSpPr>
        <p:spPr/>
        <p:txBody>
          <a:bodyPr/>
          <a:lstStyle/>
          <a:p>
            <a:pPr eaLnBrk="1" hangingPunct="1"/>
            <a:r>
              <a:rPr lang="en-US" altLang="en-US" sz="2800"/>
              <a:t>Licensing Actions</a:t>
            </a:r>
          </a:p>
        </p:txBody>
      </p:sp>
      <p:sp>
        <p:nvSpPr>
          <p:cNvPr id="6147" name="Content Placeholder 2">
            <a:extLst>
              <a:ext uri="{FF2B5EF4-FFF2-40B4-BE49-F238E27FC236}">
                <a16:creationId xmlns:a16="http://schemas.microsoft.com/office/drawing/2014/main" id="{D2AF9123-7D03-8242-73E2-26088578D409}"/>
              </a:ext>
            </a:extLst>
          </p:cNvPr>
          <p:cNvSpPr>
            <a:spLocks noGrp="1" noChangeArrowheads="1"/>
          </p:cNvSpPr>
          <p:nvPr>
            <p:ph idx="1"/>
          </p:nvPr>
        </p:nvSpPr>
        <p:spPr>
          <a:xfrm>
            <a:off x="2209800" y="1541463"/>
            <a:ext cx="8001000" cy="4343400"/>
          </a:xfrm>
        </p:spPr>
        <p:txBody>
          <a:bodyPr/>
          <a:lstStyle/>
          <a:p>
            <a:pPr eaLnBrk="1" hangingPunct="1">
              <a:defRPr/>
            </a:pPr>
            <a:r>
              <a:rPr lang="en-US" altLang="en-US" sz="2400" dirty="0"/>
              <a:t>Amendment Issued:</a:t>
            </a:r>
          </a:p>
          <a:p>
            <a:pPr marL="0" indent="0" eaLnBrk="1" hangingPunct="1">
              <a:buNone/>
              <a:defRPr/>
            </a:pPr>
            <a:r>
              <a:rPr lang="en-US" altLang="en-US" sz="2400" dirty="0"/>
              <a:t>TMI-2- Amendment No. 65 (ML22189A194 PKG)</a:t>
            </a:r>
          </a:p>
          <a:p>
            <a:pPr marL="457200" lvl="1" indent="0" eaLnBrk="1" hangingPunct="1">
              <a:buNone/>
              <a:defRPr/>
            </a:pPr>
            <a:r>
              <a:rPr lang="en-US" altLang="en-US" sz="2000" dirty="0"/>
              <a:t>Physical Security Plan</a:t>
            </a:r>
          </a:p>
          <a:p>
            <a:pPr lvl="1" eaLnBrk="1" hangingPunct="1">
              <a:defRPr/>
            </a:pPr>
            <a:r>
              <a:rPr lang="en-US" sz="1600" dirty="0"/>
              <a:t>(May 13, 2021, ADAMS Accession No. ML21144A262 (non-public) as supplemented on September 21, 2021 (ML21267A505), March 31 (ML22102A304), April 28 (ML22125A013), May 3 (non-public), May 9 (non-public), and May 10, 2022 (ML22131A138)</a:t>
            </a:r>
          </a:p>
          <a:p>
            <a:pPr eaLnBrk="1" hangingPunct="1">
              <a:defRPr/>
            </a:pPr>
            <a:r>
              <a:rPr lang="en-US" altLang="en-US" sz="2400" dirty="0"/>
              <a:t>Amendment Under Review:</a:t>
            </a:r>
          </a:p>
          <a:p>
            <a:pPr marL="457200" lvl="1" indent="0" eaLnBrk="1" hangingPunct="1">
              <a:buNone/>
              <a:defRPr/>
            </a:pPr>
            <a:r>
              <a:rPr lang="en-US" altLang="en-US" sz="2000" dirty="0"/>
              <a:t>Change of License from Possession Only to DECON and change of Technical Specifications</a:t>
            </a:r>
          </a:p>
          <a:p>
            <a:pPr lvl="1" eaLnBrk="1" hangingPunct="1">
              <a:defRPr/>
            </a:pPr>
            <a:r>
              <a:rPr lang="en-US" sz="1600" dirty="0"/>
              <a:t>February 21, 2021, ADAMS Package Accession No. ML21057A047, as supplemented on May 5, 2021 (ML21133A264), January 7, 2022 (ML22013A177), March 23, 2022 (ML22101A079), April 7, 2022 (ML22101A077), and May 16, 2022 (ML22138A285)</a:t>
            </a:r>
            <a:endParaRPr lang="en-US" altLang="en-US" sz="1600" dirty="0"/>
          </a:p>
          <a:p>
            <a:pPr lvl="1" eaLnBrk="1" hangingPunct="1">
              <a:defRPr/>
            </a:pPr>
            <a:endParaRPr lang="en-US" altLang="en-US" sz="2000" dirty="0"/>
          </a:p>
          <a:p>
            <a:pPr lvl="1" eaLnBrk="1" hangingPunct="1">
              <a:defRPr/>
            </a:pPr>
            <a:endParaRPr lang="en-US" altLang="en-US" sz="2000" dirty="0"/>
          </a:p>
          <a:p>
            <a:pPr eaLnBrk="1" hangingPunct="1">
              <a:defRPr/>
            </a:pPr>
            <a:endParaRPr lang="en-US" altLang="en-US" dirty="0"/>
          </a:p>
        </p:txBody>
      </p:sp>
      <p:sp>
        <p:nvSpPr>
          <p:cNvPr id="6148" name="Slide Number Placeholder 3">
            <a:extLst>
              <a:ext uri="{FF2B5EF4-FFF2-40B4-BE49-F238E27FC236}">
                <a16:creationId xmlns:a16="http://schemas.microsoft.com/office/drawing/2014/main" id="{333FAA16-FC41-2280-8011-1D4182595C1D}"/>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accent2"/>
                </a:solidFill>
                <a:latin typeface="Arial Bold" panose="020B0704020202020204" pitchFamily="34" charset="0"/>
                <a:ea typeface="ＭＳ Ｐゴシック" panose="020B0600070205080204" pitchFamily="34" charset="-128"/>
              </a:defRPr>
            </a:lvl1pPr>
            <a:lvl2pPr marL="742950" indent="-285750">
              <a:spcBef>
                <a:spcPct val="20000"/>
              </a:spcBef>
              <a:buChar char="–"/>
              <a:defRPr sz="2800">
                <a:solidFill>
                  <a:schemeClr val="accent2"/>
                </a:solidFill>
                <a:latin typeface="Arial Bold" panose="020B0704020202020204" pitchFamily="34" charset="0"/>
                <a:ea typeface="ＭＳ Ｐゴシック" panose="020B0600070205080204" pitchFamily="34" charset="-128"/>
              </a:defRPr>
            </a:lvl2pPr>
            <a:lvl3pPr marL="1143000" indent="-228600">
              <a:spcBef>
                <a:spcPct val="20000"/>
              </a:spcBef>
              <a:buChar char="•"/>
              <a:defRPr sz="2400">
                <a:solidFill>
                  <a:schemeClr val="accent2"/>
                </a:solidFill>
                <a:latin typeface="Arial Bold" panose="020B0704020202020204" pitchFamily="34" charset="0"/>
                <a:ea typeface="ＭＳ Ｐゴシック" panose="020B0600070205080204" pitchFamily="34" charset="-128"/>
              </a:defRPr>
            </a:lvl3pPr>
            <a:lvl4pPr marL="1600200" indent="-228600">
              <a:spcBef>
                <a:spcPct val="20000"/>
              </a:spcBef>
              <a:buChar char="–"/>
              <a:defRPr sz="2000">
                <a:solidFill>
                  <a:schemeClr val="accent2"/>
                </a:solidFill>
                <a:latin typeface="Arial Bold" panose="020B0704020202020204" pitchFamily="34" charset="0"/>
                <a:ea typeface="ＭＳ Ｐゴシック" panose="020B0600070205080204" pitchFamily="34" charset="-128"/>
              </a:defRPr>
            </a:lvl4pPr>
            <a:lvl5pPr marL="2057400" indent="-228600">
              <a:spcBef>
                <a:spcPct val="20000"/>
              </a:spcBef>
              <a:buChar char="»"/>
              <a:defRPr sz="2000">
                <a:solidFill>
                  <a:schemeClr val="accent2"/>
                </a:solidFill>
                <a:latin typeface="Arial Bold" panose="020B07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9pPr>
          </a:lstStyle>
          <a:p>
            <a:pPr>
              <a:spcBef>
                <a:spcPct val="0"/>
              </a:spcBef>
              <a:buFontTx/>
              <a:buNone/>
            </a:pPr>
            <a:fld id="{6D26F0CD-C951-49A5-88CD-B6EAAA80FC34}" type="slidenum">
              <a:rPr lang="en-US" altLang="en-US" sz="1400">
                <a:latin typeface="Arial" panose="020B0604020202020204" pitchFamily="34" charset="0"/>
              </a:rPr>
              <a:pPr>
                <a:spcBef>
                  <a:spcPct val="0"/>
                </a:spcBef>
                <a:buFontTx/>
                <a:buNone/>
              </a:pPr>
              <a:t>25</a:t>
            </a:fld>
            <a:endParaRPr lang="en-US" altLang="en-US" sz="1400">
              <a:solidFill>
                <a:schemeClr val="tx1"/>
              </a:solidFill>
              <a:latin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C85F950B-2BFB-8803-8FA1-0194E5074A4E}"/>
              </a:ext>
            </a:extLst>
          </p:cNvPr>
          <p:cNvSpPr>
            <a:spLocks noGrp="1" noChangeArrowheads="1"/>
          </p:cNvSpPr>
          <p:nvPr>
            <p:ph type="title"/>
          </p:nvPr>
        </p:nvSpPr>
        <p:spPr/>
        <p:txBody>
          <a:bodyPr/>
          <a:lstStyle/>
          <a:p>
            <a:pPr eaLnBrk="1" hangingPunct="1"/>
            <a:r>
              <a:rPr lang="en-US" altLang="en-US" sz="2800"/>
              <a:t>Licensing Actions</a:t>
            </a:r>
          </a:p>
        </p:txBody>
      </p:sp>
      <p:sp>
        <p:nvSpPr>
          <p:cNvPr id="6147" name="Content Placeholder 2">
            <a:extLst>
              <a:ext uri="{FF2B5EF4-FFF2-40B4-BE49-F238E27FC236}">
                <a16:creationId xmlns:a16="http://schemas.microsoft.com/office/drawing/2014/main" id="{55C9595A-CC57-EF6C-C85E-11CF4BD0C50D}"/>
              </a:ext>
            </a:extLst>
          </p:cNvPr>
          <p:cNvSpPr>
            <a:spLocks noGrp="1" noChangeArrowheads="1"/>
          </p:cNvSpPr>
          <p:nvPr>
            <p:ph idx="1"/>
          </p:nvPr>
        </p:nvSpPr>
        <p:spPr>
          <a:xfrm>
            <a:off x="2200275" y="1257300"/>
            <a:ext cx="8001000" cy="4343400"/>
          </a:xfrm>
        </p:spPr>
        <p:txBody>
          <a:bodyPr/>
          <a:lstStyle/>
          <a:p>
            <a:pPr marL="457200" lvl="1" indent="0" eaLnBrk="1" hangingPunct="1">
              <a:buNone/>
              <a:defRPr/>
            </a:pPr>
            <a:endParaRPr lang="en-US" altLang="en-US" sz="2000" dirty="0"/>
          </a:p>
          <a:p>
            <a:pPr eaLnBrk="1" hangingPunct="1">
              <a:defRPr/>
            </a:pPr>
            <a:r>
              <a:rPr lang="en-US" altLang="en-US" sz="2400" dirty="0"/>
              <a:t>Exemption:</a:t>
            </a:r>
          </a:p>
          <a:p>
            <a:pPr marL="0" indent="0" eaLnBrk="1" hangingPunct="1">
              <a:buNone/>
              <a:defRPr/>
            </a:pPr>
            <a:r>
              <a:rPr lang="en-US" altLang="en-US" sz="2400" dirty="0"/>
              <a:t>	TMI-2- Decommissioning Record Keeping</a:t>
            </a:r>
          </a:p>
          <a:p>
            <a:pPr marL="457200" lvl="1" indent="0" eaLnBrk="1" hangingPunct="1">
              <a:buNone/>
              <a:defRPr/>
            </a:pPr>
            <a:r>
              <a:rPr lang="en-US" altLang="en-US" sz="2000" dirty="0"/>
              <a:t>Request for Exemption from Record Retention Requirements </a:t>
            </a:r>
          </a:p>
          <a:p>
            <a:pPr lvl="1" eaLnBrk="1" hangingPunct="1">
              <a:defRPr/>
            </a:pPr>
            <a:r>
              <a:rPr lang="en-US" sz="1800" dirty="0">
                <a:latin typeface="Arial" panose="020B0604020202020204" pitchFamily="34" charset="0"/>
                <a:ea typeface="Times New Roman" panose="02020603050405020304" pitchFamily="18" charset="0"/>
              </a:rPr>
              <a:t>October 5, 2021 (ADAMS Accession No. ML21279A278, as supplemented, on December 15, 2021 (ML21354A027))</a:t>
            </a:r>
            <a:endParaRPr lang="en-US" altLang="en-US" sz="2000" dirty="0"/>
          </a:p>
          <a:p>
            <a:pPr lvl="1" eaLnBrk="1" hangingPunct="1">
              <a:defRPr/>
            </a:pPr>
            <a:endParaRPr lang="en-US" altLang="en-US" sz="2000" dirty="0"/>
          </a:p>
          <a:p>
            <a:pPr lvl="1" eaLnBrk="1" hangingPunct="1">
              <a:defRPr/>
            </a:pPr>
            <a:endParaRPr lang="en-US" altLang="en-US" sz="2000" dirty="0"/>
          </a:p>
          <a:p>
            <a:pPr eaLnBrk="1" hangingPunct="1">
              <a:defRPr/>
            </a:pPr>
            <a:endParaRPr lang="en-US" altLang="en-US" dirty="0"/>
          </a:p>
        </p:txBody>
      </p:sp>
      <p:sp>
        <p:nvSpPr>
          <p:cNvPr id="7172" name="Slide Number Placeholder 3">
            <a:extLst>
              <a:ext uri="{FF2B5EF4-FFF2-40B4-BE49-F238E27FC236}">
                <a16:creationId xmlns:a16="http://schemas.microsoft.com/office/drawing/2014/main" id="{80E39569-CC8A-B0A9-C429-F256FC742CA1}"/>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accent2"/>
                </a:solidFill>
                <a:latin typeface="Arial Bold" panose="020B0704020202020204" pitchFamily="34" charset="0"/>
                <a:ea typeface="ＭＳ Ｐゴシック" panose="020B0600070205080204" pitchFamily="34" charset="-128"/>
              </a:defRPr>
            </a:lvl1pPr>
            <a:lvl2pPr marL="742950" indent="-285750">
              <a:spcBef>
                <a:spcPct val="20000"/>
              </a:spcBef>
              <a:buChar char="–"/>
              <a:defRPr sz="2800">
                <a:solidFill>
                  <a:schemeClr val="accent2"/>
                </a:solidFill>
                <a:latin typeface="Arial Bold" panose="020B0704020202020204" pitchFamily="34" charset="0"/>
                <a:ea typeface="ＭＳ Ｐゴシック" panose="020B0600070205080204" pitchFamily="34" charset="-128"/>
              </a:defRPr>
            </a:lvl2pPr>
            <a:lvl3pPr marL="1143000" indent="-228600">
              <a:spcBef>
                <a:spcPct val="20000"/>
              </a:spcBef>
              <a:buChar char="•"/>
              <a:defRPr sz="2400">
                <a:solidFill>
                  <a:schemeClr val="accent2"/>
                </a:solidFill>
                <a:latin typeface="Arial Bold" panose="020B0704020202020204" pitchFamily="34" charset="0"/>
                <a:ea typeface="ＭＳ Ｐゴシック" panose="020B0600070205080204" pitchFamily="34" charset="-128"/>
              </a:defRPr>
            </a:lvl3pPr>
            <a:lvl4pPr marL="1600200" indent="-228600">
              <a:spcBef>
                <a:spcPct val="20000"/>
              </a:spcBef>
              <a:buChar char="–"/>
              <a:defRPr sz="2000">
                <a:solidFill>
                  <a:schemeClr val="accent2"/>
                </a:solidFill>
                <a:latin typeface="Arial Bold" panose="020B0704020202020204" pitchFamily="34" charset="0"/>
                <a:ea typeface="ＭＳ Ｐゴシック" panose="020B0600070205080204" pitchFamily="34" charset="-128"/>
              </a:defRPr>
            </a:lvl4pPr>
            <a:lvl5pPr marL="2057400" indent="-228600">
              <a:spcBef>
                <a:spcPct val="20000"/>
              </a:spcBef>
              <a:buChar char="»"/>
              <a:defRPr sz="2000">
                <a:solidFill>
                  <a:schemeClr val="accent2"/>
                </a:solidFill>
                <a:latin typeface="Arial Bold" panose="020B07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9pPr>
          </a:lstStyle>
          <a:p>
            <a:pPr>
              <a:spcBef>
                <a:spcPct val="0"/>
              </a:spcBef>
              <a:buFontTx/>
              <a:buNone/>
            </a:pPr>
            <a:fld id="{8CBB52F4-CB12-4068-BEF3-9E47A0F235AD}" type="slidenum">
              <a:rPr lang="en-US" altLang="en-US" sz="1400">
                <a:latin typeface="Arial" panose="020B0604020202020204" pitchFamily="34" charset="0"/>
              </a:rPr>
              <a:pPr>
                <a:spcBef>
                  <a:spcPct val="0"/>
                </a:spcBef>
                <a:buFontTx/>
                <a:buNone/>
              </a:pPr>
              <a:t>26</a:t>
            </a:fld>
            <a:endParaRPr lang="en-US" altLang="en-US" sz="1400">
              <a:solidFill>
                <a:schemeClr val="tx1"/>
              </a:solidFill>
              <a:latin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8A489CC6-F6FE-8ED2-5642-99C9D839AD18}"/>
              </a:ext>
            </a:extLst>
          </p:cNvPr>
          <p:cNvSpPr>
            <a:spLocks noGrp="1" noChangeArrowheads="1"/>
          </p:cNvSpPr>
          <p:nvPr>
            <p:ph type="title"/>
          </p:nvPr>
        </p:nvSpPr>
        <p:spPr/>
        <p:txBody>
          <a:bodyPr/>
          <a:lstStyle/>
          <a:p>
            <a:pPr eaLnBrk="1" hangingPunct="1"/>
            <a:r>
              <a:rPr lang="en-US" altLang="en-US" sz="2800"/>
              <a:t>Future Licensing Submittals </a:t>
            </a:r>
          </a:p>
        </p:txBody>
      </p:sp>
      <p:sp>
        <p:nvSpPr>
          <p:cNvPr id="6147" name="Content Placeholder 2">
            <a:extLst>
              <a:ext uri="{FF2B5EF4-FFF2-40B4-BE49-F238E27FC236}">
                <a16:creationId xmlns:a16="http://schemas.microsoft.com/office/drawing/2014/main" id="{C888C7D4-492F-FD33-448C-E45E9E30832C}"/>
              </a:ext>
            </a:extLst>
          </p:cNvPr>
          <p:cNvSpPr>
            <a:spLocks noGrp="1" noChangeArrowheads="1"/>
          </p:cNvSpPr>
          <p:nvPr>
            <p:ph idx="1"/>
          </p:nvPr>
        </p:nvSpPr>
        <p:spPr>
          <a:xfrm>
            <a:off x="2200275" y="1257300"/>
            <a:ext cx="8001000" cy="4343400"/>
          </a:xfrm>
        </p:spPr>
        <p:txBody>
          <a:bodyPr/>
          <a:lstStyle/>
          <a:p>
            <a:pPr marL="457200" lvl="1" indent="0" eaLnBrk="1" hangingPunct="1">
              <a:buNone/>
              <a:defRPr/>
            </a:pPr>
            <a:endParaRPr lang="en-US" altLang="en-US" sz="2000" dirty="0"/>
          </a:p>
          <a:p>
            <a:pPr lvl="1" eaLnBrk="1" hangingPunct="1">
              <a:defRPr/>
            </a:pPr>
            <a:r>
              <a:rPr lang="en-US" altLang="en-US" sz="2400" dirty="0"/>
              <a:t>Emergency Preparedness Plan – Emergency Action Level Changes - to be submitted TBD</a:t>
            </a:r>
          </a:p>
          <a:p>
            <a:pPr lvl="1" eaLnBrk="1" hangingPunct="1">
              <a:defRPr/>
            </a:pPr>
            <a:endParaRPr lang="en-US" altLang="en-US" sz="2400" dirty="0"/>
          </a:p>
          <a:p>
            <a:pPr marL="457200" lvl="1" indent="0" eaLnBrk="1" hangingPunct="1">
              <a:buNone/>
              <a:defRPr/>
            </a:pPr>
            <a:endParaRPr lang="en-US" altLang="en-US" sz="2400" dirty="0"/>
          </a:p>
          <a:p>
            <a:pPr lvl="1" eaLnBrk="1" hangingPunct="1">
              <a:defRPr/>
            </a:pPr>
            <a:endParaRPr lang="en-US" altLang="en-US" sz="2000" dirty="0"/>
          </a:p>
          <a:p>
            <a:pPr eaLnBrk="1" hangingPunct="1">
              <a:defRPr/>
            </a:pPr>
            <a:endParaRPr lang="en-US" altLang="en-US" dirty="0"/>
          </a:p>
        </p:txBody>
      </p:sp>
      <p:sp>
        <p:nvSpPr>
          <p:cNvPr id="8196" name="Slide Number Placeholder 3">
            <a:extLst>
              <a:ext uri="{FF2B5EF4-FFF2-40B4-BE49-F238E27FC236}">
                <a16:creationId xmlns:a16="http://schemas.microsoft.com/office/drawing/2014/main" id="{7A7D6688-A113-D3AF-1451-FAB7D22D8211}"/>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accent2"/>
                </a:solidFill>
                <a:latin typeface="Arial Bold" panose="020B0704020202020204" pitchFamily="34" charset="0"/>
                <a:ea typeface="ＭＳ Ｐゴシック" panose="020B0600070205080204" pitchFamily="34" charset="-128"/>
              </a:defRPr>
            </a:lvl1pPr>
            <a:lvl2pPr marL="742950" indent="-285750">
              <a:spcBef>
                <a:spcPct val="20000"/>
              </a:spcBef>
              <a:buChar char="–"/>
              <a:defRPr sz="2800">
                <a:solidFill>
                  <a:schemeClr val="accent2"/>
                </a:solidFill>
                <a:latin typeface="Arial Bold" panose="020B0704020202020204" pitchFamily="34" charset="0"/>
                <a:ea typeface="ＭＳ Ｐゴシック" panose="020B0600070205080204" pitchFamily="34" charset="-128"/>
              </a:defRPr>
            </a:lvl2pPr>
            <a:lvl3pPr marL="1143000" indent="-228600">
              <a:spcBef>
                <a:spcPct val="20000"/>
              </a:spcBef>
              <a:buChar char="•"/>
              <a:defRPr sz="2400">
                <a:solidFill>
                  <a:schemeClr val="accent2"/>
                </a:solidFill>
                <a:latin typeface="Arial Bold" panose="020B0704020202020204" pitchFamily="34" charset="0"/>
                <a:ea typeface="ＭＳ Ｐゴシック" panose="020B0600070205080204" pitchFamily="34" charset="-128"/>
              </a:defRPr>
            </a:lvl3pPr>
            <a:lvl4pPr marL="1600200" indent="-228600">
              <a:spcBef>
                <a:spcPct val="20000"/>
              </a:spcBef>
              <a:buChar char="–"/>
              <a:defRPr sz="2000">
                <a:solidFill>
                  <a:schemeClr val="accent2"/>
                </a:solidFill>
                <a:latin typeface="Arial Bold" panose="020B0704020202020204" pitchFamily="34" charset="0"/>
                <a:ea typeface="ＭＳ Ｐゴシック" panose="020B0600070205080204" pitchFamily="34" charset="-128"/>
              </a:defRPr>
            </a:lvl4pPr>
            <a:lvl5pPr marL="2057400" indent="-228600">
              <a:spcBef>
                <a:spcPct val="20000"/>
              </a:spcBef>
              <a:buChar char="»"/>
              <a:defRPr sz="2000">
                <a:solidFill>
                  <a:schemeClr val="accent2"/>
                </a:solidFill>
                <a:latin typeface="Arial Bold" panose="020B07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9pPr>
          </a:lstStyle>
          <a:p>
            <a:pPr>
              <a:spcBef>
                <a:spcPct val="0"/>
              </a:spcBef>
              <a:buFontTx/>
              <a:buNone/>
            </a:pPr>
            <a:fld id="{79EFD925-05E0-4007-A388-7422ACEBD28A}" type="slidenum">
              <a:rPr lang="en-US" altLang="en-US" sz="1400">
                <a:latin typeface="Arial" panose="020B0604020202020204" pitchFamily="34" charset="0"/>
              </a:rPr>
              <a:pPr>
                <a:spcBef>
                  <a:spcPct val="0"/>
                </a:spcBef>
                <a:buFontTx/>
                <a:buNone/>
              </a:pPr>
              <a:t>27</a:t>
            </a:fld>
            <a:endParaRPr lang="en-US" altLang="en-US" sz="1400">
              <a:solidFill>
                <a:schemeClr val="tx1"/>
              </a:solidFill>
              <a:latin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E7BA457A-53A2-C094-0087-7057FBAFEC9F}"/>
              </a:ext>
            </a:extLst>
          </p:cNvPr>
          <p:cNvSpPr>
            <a:spLocks noGrp="1" noChangeArrowheads="1"/>
          </p:cNvSpPr>
          <p:nvPr>
            <p:ph type="title"/>
          </p:nvPr>
        </p:nvSpPr>
        <p:spPr/>
        <p:txBody>
          <a:bodyPr/>
          <a:lstStyle/>
          <a:p>
            <a:pPr eaLnBrk="1" hangingPunct="1"/>
            <a:r>
              <a:rPr lang="en-US" altLang="en-US" sz="2800"/>
              <a:t>Site Visits Week of September 12</a:t>
            </a:r>
          </a:p>
        </p:txBody>
      </p:sp>
      <p:sp>
        <p:nvSpPr>
          <p:cNvPr id="6147" name="Content Placeholder 2">
            <a:extLst>
              <a:ext uri="{FF2B5EF4-FFF2-40B4-BE49-F238E27FC236}">
                <a16:creationId xmlns:a16="http://schemas.microsoft.com/office/drawing/2014/main" id="{456BDB5C-A3D4-92D1-14AD-9F56A920BEFA}"/>
              </a:ext>
            </a:extLst>
          </p:cNvPr>
          <p:cNvSpPr>
            <a:spLocks noGrp="1" noChangeArrowheads="1"/>
          </p:cNvSpPr>
          <p:nvPr>
            <p:ph idx="1"/>
          </p:nvPr>
        </p:nvSpPr>
        <p:spPr>
          <a:xfrm>
            <a:off x="2200275" y="1257300"/>
            <a:ext cx="8001000" cy="4343400"/>
          </a:xfrm>
        </p:spPr>
        <p:txBody>
          <a:bodyPr/>
          <a:lstStyle/>
          <a:p>
            <a:pPr marL="457200" lvl="1" indent="0" eaLnBrk="1" hangingPunct="1">
              <a:buNone/>
              <a:defRPr/>
            </a:pPr>
            <a:endParaRPr lang="en-US" altLang="en-US" sz="2000" dirty="0"/>
          </a:p>
          <a:p>
            <a:pPr lvl="1" eaLnBrk="1" hangingPunct="1">
              <a:defRPr/>
            </a:pPr>
            <a:r>
              <a:rPr lang="en-US" altLang="en-US" sz="2400" dirty="0"/>
              <a:t>Physical Security Inspection</a:t>
            </a:r>
          </a:p>
          <a:p>
            <a:pPr lvl="1" eaLnBrk="1" hangingPunct="1">
              <a:defRPr/>
            </a:pPr>
            <a:endParaRPr lang="en-US" altLang="en-US" sz="2400" dirty="0"/>
          </a:p>
          <a:p>
            <a:pPr lvl="1" eaLnBrk="1" hangingPunct="1">
              <a:defRPr/>
            </a:pPr>
            <a:r>
              <a:rPr lang="en-US" altLang="en-US" sz="2400" dirty="0"/>
              <a:t>Site Familiarization visit- NRC HQ staff</a:t>
            </a:r>
          </a:p>
          <a:p>
            <a:pPr lvl="2" eaLnBrk="1" hangingPunct="1">
              <a:defRPr/>
            </a:pPr>
            <a:r>
              <a:rPr lang="en-US" altLang="en-US" sz="2000" dirty="0"/>
              <a:t>Meet and greet</a:t>
            </a:r>
          </a:p>
          <a:p>
            <a:pPr lvl="2" eaLnBrk="1" hangingPunct="1">
              <a:defRPr/>
            </a:pPr>
            <a:r>
              <a:rPr lang="en-US" altLang="en-US" sz="2000" dirty="0"/>
              <a:t>Tour</a:t>
            </a:r>
          </a:p>
          <a:p>
            <a:pPr lvl="2" eaLnBrk="1" hangingPunct="1">
              <a:defRPr/>
            </a:pPr>
            <a:r>
              <a:rPr lang="en-US" altLang="en-US" sz="2000" dirty="0"/>
              <a:t>Decommissioning plans</a:t>
            </a:r>
          </a:p>
          <a:p>
            <a:pPr lvl="2" eaLnBrk="1" hangingPunct="1">
              <a:defRPr/>
            </a:pPr>
            <a:r>
              <a:rPr lang="en-US" altLang="en-US" sz="2000" dirty="0"/>
              <a:t>Environmental Program</a:t>
            </a:r>
          </a:p>
          <a:p>
            <a:pPr lvl="2" eaLnBrk="1" hangingPunct="1">
              <a:defRPr/>
            </a:pPr>
            <a:r>
              <a:rPr lang="en-US" altLang="en-US" sz="2000" dirty="0"/>
              <a:t>Radiological Protection Program</a:t>
            </a:r>
          </a:p>
          <a:p>
            <a:pPr lvl="1" eaLnBrk="1" hangingPunct="1">
              <a:defRPr/>
            </a:pPr>
            <a:endParaRPr lang="en-US" altLang="en-US" sz="2400" dirty="0"/>
          </a:p>
          <a:p>
            <a:pPr marL="457200" lvl="1" indent="0" eaLnBrk="1" hangingPunct="1">
              <a:buNone/>
              <a:defRPr/>
            </a:pPr>
            <a:endParaRPr lang="en-US" altLang="en-US" sz="2400" dirty="0"/>
          </a:p>
          <a:p>
            <a:pPr lvl="1" eaLnBrk="1" hangingPunct="1">
              <a:defRPr/>
            </a:pPr>
            <a:endParaRPr lang="en-US" altLang="en-US" sz="2000" dirty="0"/>
          </a:p>
          <a:p>
            <a:pPr eaLnBrk="1" hangingPunct="1">
              <a:defRPr/>
            </a:pPr>
            <a:endParaRPr lang="en-US" altLang="en-US" dirty="0"/>
          </a:p>
        </p:txBody>
      </p:sp>
      <p:sp>
        <p:nvSpPr>
          <p:cNvPr id="9220" name="Slide Number Placeholder 3">
            <a:extLst>
              <a:ext uri="{FF2B5EF4-FFF2-40B4-BE49-F238E27FC236}">
                <a16:creationId xmlns:a16="http://schemas.microsoft.com/office/drawing/2014/main" id="{2691FDB8-408A-A7CE-CC29-DB2CE999D55B}"/>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accent2"/>
                </a:solidFill>
                <a:latin typeface="Arial Bold" panose="020B0704020202020204" pitchFamily="34" charset="0"/>
                <a:ea typeface="ＭＳ Ｐゴシック" panose="020B0600070205080204" pitchFamily="34" charset="-128"/>
              </a:defRPr>
            </a:lvl1pPr>
            <a:lvl2pPr marL="742950" indent="-285750">
              <a:spcBef>
                <a:spcPct val="20000"/>
              </a:spcBef>
              <a:buChar char="–"/>
              <a:defRPr sz="2800">
                <a:solidFill>
                  <a:schemeClr val="accent2"/>
                </a:solidFill>
                <a:latin typeface="Arial Bold" panose="020B0704020202020204" pitchFamily="34" charset="0"/>
                <a:ea typeface="ＭＳ Ｐゴシック" panose="020B0600070205080204" pitchFamily="34" charset="-128"/>
              </a:defRPr>
            </a:lvl2pPr>
            <a:lvl3pPr marL="1143000" indent="-228600">
              <a:spcBef>
                <a:spcPct val="20000"/>
              </a:spcBef>
              <a:buChar char="•"/>
              <a:defRPr sz="2400">
                <a:solidFill>
                  <a:schemeClr val="accent2"/>
                </a:solidFill>
                <a:latin typeface="Arial Bold" panose="020B0704020202020204" pitchFamily="34" charset="0"/>
                <a:ea typeface="ＭＳ Ｐゴシック" panose="020B0600070205080204" pitchFamily="34" charset="-128"/>
              </a:defRPr>
            </a:lvl3pPr>
            <a:lvl4pPr marL="1600200" indent="-228600">
              <a:spcBef>
                <a:spcPct val="20000"/>
              </a:spcBef>
              <a:buChar char="–"/>
              <a:defRPr sz="2000">
                <a:solidFill>
                  <a:schemeClr val="accent2"/>
                </a:solidFill>
                <a:latin typeface="Arial Bold" panose="020B0704020202020204" pitchFamily="34" charset="0"/>
                <a:ea typeface="ＭＳ Ｐゴシック" panose="020B0600070205080204" pitchFamily="34" charset="-128"/>
              </a:defRPr>
            </a:lvl4pPr>
            <a:lvl5pPr marL="2057400" indent="-228600">
              <a:spcBef>
                <a:spcPct val="20000"/>
              </a:spcBef>
              <a:buChar char="»"/>
              <a:defRPr sz="2000">
                <a:solidFill>
                  <a:schemeClr val="accent2"/>
                </a:solidFill>
                <a:latin typeface="Arial Bold" panose="020B07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9pPr>
          </a:lstStyle>
          <a:p>
            <a:pPr>
              <a:spcBef>
                <a:spcPct val="0"/>
              </a:spcBef>
              <a:buFontTx/>
              <a:buNone/>
            </a:pPr>
            <a:fld id="{3798E4E2-B763-4C80-B4EE-CA01DD17642B}" type="slidenum">
              <a:rPr lang="en-US" altLang="en-US" sz="1400">
                <a:latin typeface="Arial" panose="020B0604020202020204" pitchFamily="34" charset="0"/>
              </a:rPr>
              <a:pPr>
                <a:spcBef>
                  <a:spcPct val="0"/>
                </a:spcBef>
                <a:buFontTx/>
                <a:buNone/>
              </a:pPr>
              <a:t>28</a:t>
            </a:fld>
            <a:endParaRPr lang="en-US" altLang="en-US" sz="1400">
              <a:solidFill>
                <a:schemeClr val="tx1"/>
              </a:solidFill>
              <a:latin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EE98202-4BFA-A24E-CF53-D1FDC751601B}"/>
              </a:ext>
            </a:extLst>
          </p:cNvPr>
          <p:cNvSpPr>
            <a:spLocks noGrp="1" noChangeArrowheads="1"/>
          </p:cNvSpPr>
          <p:nvPr>
            <p:ph type="title"/>
          </p:nvPr>
        </p:nvSpPr>
        <p:spPr/>
        <p:txBody>
          <a:bodyPr/>
          <a:lstStyle/>
          <a:p>
            <a:pPr eaLnBrk="1" hangingPunct="1"/>
            <a:r>
              <a:rPr lang="en-US" altLang="en-US" sz="2800"/>
              <a:t>Questions and Contact Information</a:t>
            </a:r>
          </a:p>
        </p:txBody>
      </p:sp>
      <p:sp>
        <p:nvSpPr>
          <p:cNvPr id="6147" name="Content Placeholder 2">
            <a:extLst>
              <a:ext uri="{FF2B5EF4-FFF2-40B4-BE49-F238E27FC236}">
                <a16:creationId xmlns:a16="http://schemas.microsoft.com/office/drawing/2014/main" id="{EB565B3A-6E92-ABF5-3479-6A44E573F2BF}"/>
              </a:ext>
            </a:extLst>
          </p:cNvPr>
          <p:cNvSpPr>
            <a:spLocks noGrp="1" noChangeArrowheads="1"/>
          </p:cNvSpPr>
          <p:nvPr>
            <p:ph idx="1"/>
          </p:nvPr>
        </p:nvSpPr>
        <p:spPr>
          <a:xfrm>
            <a:off x="2200275" y="1257300"/>
            <a:ext cx="8001000" cy="4343400"/>
          </a:xfrm>
        </p:spPr>
        <p:txBody>
          <a:bodyPr/>
          <a:lstStyle/>
          <a:p>
            <a:pPr marL="457200" lvl="1" indent="0" eaLnBrk="1" hangingPunct="1">
              <a:buNone/>
              <a:defRPr/>
            </a:pPr>
            <a:endParaRPr lang="en-US" altLang="en-US" sz="2000" dirty="0"/>
          </a:p>
          <a:p>
            <a:pPr lvl="1" eaLnBrk="1" hangingPunct="1">
              <a:defRPr/>
            </a:pPr>
            <a:r>
              <a:rPr lang="en-US" altLang="en-US" sz="2400" dirty="0"/>
              <a:t>Questions on Presentation?</a:t>
            </a:r>
          </a:p>
          <a:p>
            <a:pPr lvl="1" eaLnBrk="1" hangingPunct="1">
              <a:defRPr/>
            </a:pPr>
            <a:endParaRPr lang="en-US" altLang="en-US" sz="2400" dirty="0"/>
          </a:p>
          <a:p>
            <a:pPr lvl="1" eaLnBrk="1" hangingPunct="1">
              <a:defRPr/>
            </a:pPr>
            <a:r>
              <a:rPr lang="en-US" altLang="en-US" sz="2400" dirty="0"/>
              <a:t>Contact Information:</a:t>
            </a:r>
          </a:p>
          <a:p>
            <a:pPr marL="914400" lvl="2" indent="0" eaLnBrk="1" hangingPunct="1">
              <a:buNone/>
              <a:defRPr/>
            </a:pPr>
            <a:r>
              <a:rPr lang="en-US" altLang="en-US" sz="2000" dirty="0"/>
              <a:t>Amy Snyder, Senior Project Manager</a:t>
            </a:r>
          </a:p>
          <a:p>
            <a:pPr marL="914400" lvl="2" indent="0" eaLnBrk="1" hangingPunct="1">
              <a:buNone/>
              <a:defRPr/>
            </a:pPr>
            <a:r>
              <a:rPr lang="en-US" altLang="en-US" sz="2000" dirty="0">
                <a:hlinkClick r:id="rId2"/>
              </a:rPr>
              <a:t>Amy.Snyder@nrc.gov</a:t>
            </a:r>
            <a:endParaRPr lang="en-US" altLang="en-US" sz="2000" dirty="0"/>
          </a:p>
          <a:p>
            <a:pPr marL="914400" lvl="2" indent="0" eaLnBrk="1" hangingPunct="1">
              <a:buNone/>
              <a:defRPr/>
            </a:pPr>
            <a:r>
              <a:rPr lang="en-US" altLang="en-US" sz="2000" dirty="0"/>
              <a:t>301 415-6822</a:t>
            </a:r>
          </a:p>
          <a:p>
            <a:pPr lvl="1" eaLnBrk="1" hangingPunct="1">
              <a:defRPr/>
            </a:pPr>
            <a:endParaRPr lang="en-US" altLang="en-US" sz="2400" dirty="0"/>
          </a:p>
          <a:p>
            <a:pPr lvl="1" eaLnBrk="1" hangingPunct="1">
              <a:defRPr/>
            </a:pPr>
            <a:endParaRPr lang="en-US" altLang="en-US" sz="2400" dirty="0"/>
          </a:p>
          <a:p>
            <a:pPr marL="457200" lvl="1" indent="0" eaLnBrk="1" hangingPunct="1">
              <a:buNone/>
              <a:defRPr/>
            </a:pPr>
            <a:endParaRPr lang="en-US" altLang="en-US" sz="2400" dirty="0"/>
          </a:p>
          <a:p>
            <a:pPr lvl="1" eaLnBrk="1" hangingPunct="1">
              <a:defRPr/>
            </a:pPr>
            <a:endParaRPr lang="en-US" altLang="en-US" sz="2000" dirty="0"/>
          </a:p>
          <a:p>
            <a:pPr eaLnBrk="1" hangingPunct="1">
              <a:defRPr/>
            </a:pPr>
            <a:endParaRPr lang="en-US" altLang="en-US" dirty="0"/>
          </a:p>
        </p:txBody>
      </p:sp>
      <p:sp>
        <p:nvSpPr>
          <p:cNvPr id="10244" name="Slide Number Placeholder 3">
            <a:extLst>
              <a:ext uri="{FF2B5EF4-FFF2-40B4-BE49-F238E27FC236}">
                <a16:creationId xmlns:a16="http://schemas.microsoft.com/office/drawing/2014/main" id="{142E3FE8-61CF-6D9A-80A3-1054373B6C95}"/>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accent2"/>
                </a:solidFill>
                <a:latin typeface="Arial Bold" panose="020B0704020202020204" pitchFamily="34" charset="0"/>
                <a:ea typeface="ＭＳ Ｐゴシック" panose="020B0600070205080204" pitchFamily="34" charset="-128"/>
              </a:defRPr>
            </a:lvl1pPr>
            <a:lvl2pPr marL="742950" indent="-285750">
              <a:spcBef>
                <a:spcPct val="20000"/>
              </a:spcBef>
              <a:buChar char="–"/>
              <a:defRPr sz="2800">
                <a:solidFill>
                  <a:schemeClr val="accent2"/>
                </a:solidFill>
                <a:latin typeface="Arial Bold" panose="020B0704020202020204" pitchFamily="34" charset="0"/>
                <a:ea typeface="ＭＳ Ｐゴシック" panose="020B0600070205080204" pitchFamily="34" charset="-128"/>
              </a:defRPr>
            </a:lvl2pPr>
            <a:lvl3pPr marL="1143000" indent="-228600">
              <a:spcBef>
                <a:spcPct val="20000"/>
              </a:spcBef>
              <a:buChar char="•"/>
              <a:defRPr sz="2400">
                <a:solidFill>
                  <a:schemeClr val="accent2"/>
                </a:solidFill>
                <a:latin typeface="Arial Bold" panose="020B0704020202020204" pitchFamily="34" charset="0"/>
                <a:ea typeface="ＭＳ Ｐゴシック" panose="020B0600070205080204" pitchFamily="34" charset="-128"/>
              </a:defRPr>
            </a:lvl3pPr>
            <a:lvl4pPr marL="1600200" indent="-228600">
              <a:spcBef>
                <a:spcPct val="20000"/>
              </a:spcBef>
              <a:buChar char="–"/>
              <a:defRPr sz="2000">
                <a:solidFill>
                  <a:schemeClr val="accent2"/>
                </a:solidFill>
                <a:latin typeface="Arial Bold" panose="020B0704020202020204" pitchFamily="34" charset="0"/>
                <a:ea typeface="ＭＳ Ｐゴシック" panose="020B0600070205080204" pitchFamily="34" charset="-128"/>
              </a:defRPr>
            </a:lvl4pPr>
            <a:lvl5pPr marL="2057400" indent="-228600">
              <a:spcBef>
                <a:spcPct val="20000"/>
              </a:spcBef>
              <a:buChar char="»"/>
              <a:defRPr sz="2000">
                <a:solidFill>
                  <a:schemeClr val="accent2"/>
                </a:solidFill>
                <a:latin typeface="Arial Bold" panose="020B07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Bold" panose="020B0704020202020204" pitchFamily="34" charset="0"/>
                <a:ea typeface="ＭＳ Ｐゴシック" panose="020B0600070205080204" pitchFamily="34" charset="-128"/>
              </a:defRPr>
            </a:lvl9pPr>
          </a:lstStyle>
          <a:p>
            <a:pPr>
              <a:spcBef>
                <a:spcPct val="0"/>
              </a:spcBef>
              <a:buFontTx/>
              <a:buNone/>
            </a:pPr>
            <a:fld id="{4C381A85-0A0E-4A29-A899-70BC1EDED253}" type="slidenum">
              <a:rPr lang="en-US" altLang="en-US" sz="1400">
                <a:latin typeface="Arial" panose="020B0604020202020204" pitchFamily="34" charset="0"/>
              </a:rPr>
              <a:pPr>
                <a:spcBef>
                  <a:spcPct val="0"/>
                </a:spcBef>
                <a:buFontTx/>
                <a:buNone/>
              </a:pPr>
              <a:t>29</a:t>
            </a:fld>
            <a:endParaRPr lang="en-US" altLang="en-US" sz="1400">
              <a:solidFill>
                <a:schemeClr val="tx1"/>
              </a:solidFill>
              <a:latin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B8B680-B704-43EF-B061-9199A619DDDF}"/>
              </a:ext>
            </a:extLst>
          </p:cNvPr>
          <p:cNvSpPr>
            <a:spLocks noGrp="1"/>
          </p:cNvSpPr>
          <p:nvPr>
            <p:ph idx="1"/>
          </p:nvPr>
        </p:nvSpPr>
        <p:spPr/>
        <p:txBody>
          <a:bodyPr vert="horz" lIns="91440" tIns="45720" rIns="91440" bIns="45720" rtlCol="0" anchor="t">
            <a:normAutofit/>
          </a:bodyPr>
          <a:lstStyle/>
          <a:p>
            <a:pPr marL="304165" indent="-304165">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Decommissioning Status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04165" indent="-304165">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Regulatory Update</a:t>
            </a:r>
          </a:p>
          <a:p>
            <a:pPr marL="304165" indent="-304165">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Preservation &amp; Outreach</a:t>
            </a:r>
          </a:p>
          <a:p>
            <a:pPr marL="304165" indent="-304165">
              <a:lnSpc>
                <a:spcPct val="107000"/>
              </a:lnSpc>
              <a:spcBef>
                <a:spcPts val="0"/>
              </a:spcBef>
            </a:pPr>
            <a:r>
              <a:rPr lang="en-US" sz="2800" dirty="0">
                <a:latin typeface="Calibri"/>
                <a:ea typeface="Calibri" panose="020F0502020204030204" pitchFamily="34" charset="0"/>
                <a:cs typeface="Times New Roman"/>
              </a:rPr>
              <a:t>PADEP Bureau of Radiation Protection</a:t>
            </a:r>
            <a:endParaRPr lang="en-US" dirty="0">
              <a:effectLst/>
              <a:latin typeface="Calibri"/>
              <a:ea typeface="Calibri" panose="020F0502020204030204" pitchFamily="34" charset="0"/>
              <a:cs typeface="Times New Roman" panose="02020603050405020304" pitchFamily="18" charset="0"/>
            </a:endParaRPr>
          </a:p>
          <a:p>
            <a:pPr marL="304165" indent="-304165">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Nuclear Regulatory Commission</a:t>
            </a:r>
          </a:p>
          <a:p>
            <a:pPr marL="304165" indent="-304165">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CAP Business &amp; Open Discussion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04165" indent="-304165">
              <a:lnSpc>
                <a:spcPct val="107000"/>
              </a:lnSpc>
              <a:spcBef>
                <a:spcPts val="0"/>
              </a:spcBef>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Community Q&amp;A</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04165" indent="-304165"/>
            <a:endParaRPr lang="en-US" dirty="0">
              <a:cs typeface="Calibri" panose="020F0502020204030204"/>
            </a:endParaRPr>
          </a:p>
        </p:txBody>
      </p:sp>
      <p:sp>
        <p:nvSpPr>
          <p:cNvPr id="3" name="Title 2">
            <a:extLst>
              <a:ext uri="{FF2B5EF4-FFF2-40B4-BE49-F238E27FC236}">
                <a16:creationId xmlns:a16="http://schemas.microsoft.com/office/drawing/2014/main" id="{B955153A-A0E9-416D-BF91-5C5584B7032B}"/>
              </a:ext>
            </a:extLst>
          </p:cNvPr>
          <p:cNvSpPr>
            <a:spLocks noGrp="1"/>
          </p:cNvSpPr>
          <p:nvPr>
            <p:ph type="title"/>
          </p:nvPr>
        </p:nvSpPr>
        <p:spPr/>
        <p:txBody>
          <a:bodyPr/>
          <a:lstStyle/>
          <a:p>
            <a:r>
              <a:rPr lang="en-US"/>
              <a:t>Agenda</a:t>
            </a:r>
          </a:p>
        </p:txBody>
      </p:sp>
      <p:sp>
        <p:nvSpPr>
          <p:cNvPr id="4" name="Slide Number Placeholder 3">
            <a:extLst>
              <a:ext uri="{FF2B5EF4-FFF2-40B4-BE49-F238E27FC236}">
                <a16:creationId xmlns:a16="http://schemas.microsoft.com/office/drawing/2014/main" id="{9CB300DA-4E27-4EC6-8941-95169E110FFD}"/>
              </a:ext>
            </a:extLst>
          </p:cNvPr>
          <p:cNvSpPr>
            <a:spLocks noGrp="1"/>
          </p:cNvSpPr>
          <p:nvPr>
            <p:ph type="sldNum" sz="quarter" idx="4"/>
          </p:nvPr>
        </p:nvSpPr>
        <p:spPr/>
        <p:txBody>
          <a:bodyPr/>
          <a:lstStyle/>
          <a:p>
            <a:fld id="{F83522AA-FC92-4C71-B3E8-E8495488A06B}" type="slidenum">
              <a:rPr lang="en-US" smtClean="0"/>
              <a:pPr/>
              <a:t>3</a:t>
            </a:fld>
            <a:endParaRPr lang="en-US"/>
          </a:p>
        </p:txBody>
      </p:sp>
      <p:pic>
        <p:nvPicPr>
          <p:cNvPr id="5" name="Picture 4">
            <a:extLst>
              <a:ext uri="{FF2B5EF4-FFF2-40B4-BE49-F238E27FC236}">
                <a16:creationId xmlns:a16="http://schemas.microsoft.com/office/drawing/2014/main" id="{0310E881-247C-4FD1-83E2-0B3181B680A6}"/>
              </a:ext>
            </a:extLst>
          </p:cNvPr>
          <p:cNvPicPr>
            <a:picLocks noChangeAspect="1"/>
          </p:cNvPicPr>
          <p:nvPr/>
        </p:nvPicPr>
        <p:blipFill>
          <a:blip r:embed="rId2"/>
          <a:stretch>
            <a:fillRect/>
          </a:stretch>
        </p:blipFill>
        <p:spPr>
          <a:xfrm>
            <a:off x="285626" y="6061008"/>
            <a:ext cx="2025400" cy="573753"/>
          </a:xfrm>
          <a:prstGeom prst="rect">
            <a:avLst/>
          </a:prstGeom>
        </p:spPr>
      </p:pic>
    </p:spTree>
    <p:extLst>
      <p:ext uri="{BB962C8B-B14F-4D97-AF65-F5344CB8AC3E}">
        <p14:creationId xmlns:p14="http://schemas.microsoft.com/office/powerpoint/2010/main" val="2691568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144A8-FF4E-46E8-9C8E-0709A9A61862}"/>
              </a:ext>
            </a:extLst>
          </p:cNvPr>
          <p:cNvSpPr>
            <a:spLocks noGrp="1"/>
          </p:cNvSpPr>
          <p:nvPr>
            <p:ph type="ctrTitle"/>
          </p:nvPr>
        </p:nvSpPr>
        <p:spPr/>
        <p:txBody>
          <a:bodyPr/>
          <a:lstStyle/>
          <a:p>
            <a:r>
              <a:rPr lang="en-US" sz="4800"/>
              <a:t>CAP Business &amp; </a:t>
            </a:r>
            <a:br>
              <a:rPr lang="en-US" sz="4800"/>
            </a:br>
            <a:r>
              <a:rPr lang="en-US" sz="4800"/>
              <a:t>Open Discussion</a:t>
            </a:r>
          </a:p>
        </p:txBody>
      </p:sp>
      <p:sp>
        <p:nvSpPr>
          <p:cNvPr id="6" name="Subtitle 2">
            <a:extLst>
              <a:ext uri="{FF2B5EF4-FFF2-40B4-BE49-F238E27FC236}">
                <a16:creationId xmlns:a16="http://schemas.microsoft.com/office/drawing/2014/main" id="{914C8AEC-D8EB-41F1-947C-CD79E6DBB868}"/>
              </a:ext>
            </a:extLst>
          </p:cNvPr>
          <p:cNvSpPr txBox="1">
            <a:spLocks/>
          </p:cNvSpPr>
          <p:nvPr/>
        </p:nvSpPr>
        <p:spPr>
          <a:xfrm>
            <a:off x="5359400" y="2492570"/>
            <a:ext cx="6172200" cy="1156065"/>
          </a:xfrm>
          <a:prstGeom prst="rect">
            <a:avLst/>
          </a:prstGeom>
        </p:spPr>
        <p:txBody>
          <a:bodyPr vert="horz" lIns="91440" tIns="45720" rIns="91440" bIns="45720" rtlCol="0">
            <a:normAutofit/>
          </a:bodyPr>
          <a:lstStyle>
            <a:lvl1pPr marL="0" indent="0" algn="r" defTabSz="1219170" rtl="0" eaLnBrk="1" latinLnBrk="0" hangingPunct="1">
              <a:lnSpc>
                <a:spcPct val="90000"/>
              </a:lnSpc>
              <a:spcBef>
                <a:spcPts val="1333"/>
              </a:spcBef>
              <a:buClr>
                <a:schemeClr val="accent5">
                  <a:lumMod val="75000"/>
                </a:schemeClr>
              </a:buClr>
              <a:buFont typeface="Arial" panose="020B0604020202020204" pitchFamily="34" charset="0"/>
              <a:buNone/>
              <a:defRPr sz="3200" kern="1200">
                <a:solidFill>
                  <a:srgbClr val="3091BD"/>
                </a:solidFill>
                <a:latin typeface="+mn-lt"/>
                <a:ea typeface="+mn-ea"/>
                <a:cs typeface="+mn-cs"/>
              </a:defRPr>
            </a:lvl1pPr>
            <a:lvl2pPr marL="609585" indent="0" algn="ctr" defTabSz="1219170" rtl="0" eaLnBrk="1" latinLnBrk="0" hangingPunct="1">
              <a:lnSpc>
                <a:spcPct val="90000"/>
              </a:lnSpc>
              <a:spcBef>
                <a:spcPts val="667"/>
              </a:spcBef>
              <a:buClr>
                <a:schemeClr val="accent5">
                  <a:lumMod val="75000"/>
                </a:schemeClr>
              </a:buClr>
              <a:buFont typeface="Arial" panose="020B0604020202020204" pitchFamily="34" charset="0"/>
              <a:buNone/>
              <a:defRPr sz="2667" kern="1200">
                <a:solidFill>
                  <a:schemeClr val="tx1"/>
                </a:solidFill>
                <a:latin typeface="+mn-lt"/>
                <a:ea typeface="+mn-ea"/>
                <a:cs typeface="+mn-cs"/>
              </a:defRPr>
            </a:lvl2pPr>
            <a:lvl3pPr marL="1219170" indent="0" algn="ctr" defTabSz="1219170" rtl="0" eaLnBrk="1" latinLnBrk="0" hangingPunct="1">
              <a:lnSpc>
                <a:spcPct val="90000"/>
              </a:lnSpc>
              <a:spcBef>
                <a:spcPts val="667"/>
              </a:spcBef>
              <a:buClr>
                <a:schemeClr val="accent5">
                  <a:lumMod val="75000"/>
                </a:schemeClr>
              </a:buClr>
              <a:buFont typeface="Arial" panose="020B0604020202020204" pitchFamily="34" charset="0"/>
              <a:buNone/>
              <a:defRPr sz="2400" kern="1200">
                <a:solidFill>
                  <a:schemeClr val="tx1"/>
                </a:solidFill>
                <a:latin typeface="+mn-lt"/>
                <a:ea typeface="+mn-ea"/>
                <a:cs typeface="+mn-cs"/>
              </a:defRPr>
            </a:lvl3pPr>
            <a:lvl4pPr marL="1828754" indent="0" algn="ctr" defTabSz="1219170" rtl="0" eaLnBrk="1" latinLnBrk="0" hangingPunct="1">
              <a:lnSpc>
                <a:spcPct val="90000"/>
              </a:lnSpc>
              <a:spcBef>
                <a:spcPts val="667"/>
              </a:spcBef>
              <a:buClr>
                <a:schemeClr val="accent5">
                  <a:lumMod val="75000"/>
                </a:schemeClr>
              </a:buClr>
              <a:buFont typeface="Arial" panose="020B0604020202020204" pitchFamily="34" charset="0"/>
              <a:buNone/>
              <a:defRPr sz="2133" kern="1200">
                <a:solidFill>
                  <a:schemeClr val="tx1"/>
                </a:solidFill>
                <a:latin typeface="+mn-lt"/>
                <a:ea typeface="+mn-ea"/>
                <a:cs typeface="+mn-cs"/>
              </a:defRPr>
            </a:lvl4pPr>
            <a:lvl5pPr marL="2438339" indent="0" algn="ctr" defTabSz="1219170" rtl="0" eaLnBrk="1" latinLnBrk="0" hangingPunct="1">
              <a:lnSpc>
                <a:spcPct val="90000"/>
              </a:lnSpc>
              <a:spcBef>
                <a:spcPts val="667"/>
              </a:spcBef>
              <a:buClr>
                <a:schemeClr val="accent5">
                  <a:lumMod val="75000"/>
                </a:schemeClr>
              </a:buClr>
              <a:buFont typeface="Arial" panose="020B0604020202020204" pitchFamily="34" charset="0"/>
              <a:buNone/>
              <a:defRPr sz="2133" kern="1200">
                <a:solidFill>
                  <a:schemeClr val="tx1"/>
                </a:solidFill>
                <a:latin typeface="+mn-lt"/>
                <a:ea typeface="+mn-ea"/>
                <a:cs typeface="+mn-cs"/>
              </a:defRPr>
            </a:lvl5pPr>
            <a:lvl6pPr marL="3047924"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6pPr>
            <a:lvl7pPr marL="3657509"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7pPr>
            <a:lvl8pPr marL="4267093"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8pPr>
            <a:lvl9pPr marL="4876678"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9pPr>
          </a:lstStyle>
          <a:p>
            <a:pPr>
              <a:spcBef>
                <a:spcPts val="600"/>
              </a:spcBef>
            </a:pPr>
            <a:r>
              <a:rPr lang="en-US">
                <a:solidFill>
                  <a:schemeClr val="accent5">
                    <a:lumMod val="75000"/>
                  </a:schemeClr>
                </a:solidFill>
              </a:rPr>
              <a:t>Steve Letavic</a:t>
            </a:r>
          </a:p>
          <a:p>
            <a:pPr>
              <a:spcBef>
                <a:spcPts val="600"/>
              </a:spcBef>
            </a:pPr>
            <a:r>
              <a:rPr lang="en-US" sz="2600">
                <a:solidFill>
                  <a:schemeClr val="accent5">
                    <a:lumMod val="75000"/>
                  </a:schemeClr>
                </a:solidFill>
              </a:rPr>
              <a:t>Chairman, TMI-2 Community Advisory Panel</a:t>
            </a:r>
          </a:p>
        </p:txBody>
      </p:sp>
    </p:spTree>
    <p:extLst>
      <p:ext uri="{BB962C8B-B14F-4D97-AF65-F5344CB8AC3E}">
        <p14:creationId xmlns:p14="http://schemas.microsoft.com/office/powerpoint/2010/main" val="648209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3D9949-8F31-4B07-A222-5EB213AC5DEC}"/>
              </a:ext>
            </a:extLst>
          </p:cNvPr>
          <p:cNvPicPr>
            <a:picLocks noChangeAspect="1"/>
          </p:cNvPicPr>
          <p:nvPr/>
        </p:nvPicPr>
        <p:blipFill>
          <a:blip r:embed="rId2"/>
          <a:stretch>
            <a:fillRect/>
          </a:stretch>
        </p:blipFill>
        <p:spPr>
          <a:xfrm>
            <a:off x="0" y="5712"/>
            <a:ext cx="12192000" cy="6846575"/>
          </a:xfrm>
          <a:prstGeom prst="rect">
            <a:avLst/>
          </a:prstGeom>
        </p:spPr>
      </p:pic>
      <p:sp>
        <p:nvSpPr>
          <p:cNvPr id="8" name="TextBox 7">
            <a:extLst>
              <a:ext uri="{FF2B5EF4-FFF2-40B4-BE49-F238E27FC236}">
                <a16:creationId xmlns:a16="http://schemas.microsoft.com/office/drawing/2014/main" id="{BECA754B-EFFA-4D37-A155-58FD45928E5E}"/>
              </a:ext>
            </a:extLst>
          </p:cNvPr>
          <p:cNvSpPr txBox="1"/>
          <p:nvPr/>
        </p:nvSpPr>
        <p:spPr>
          <a:xfrm>
            <a:off x="2705820" y="659369"/>
            <a:ext cx="6153324" cy="923330"/>
          </a:xfrm>
          <a:prstGeom prst="rect">
            <a:avLst/>
          </a:prstGeom>
          <a:solidFill>
            <a:srgbClr val="FFFFFF">
              <a:alpha val="21961"/>
            </a:srgbClr>
          </a:solidFill>
        </p:spPr>
        <p:txBody>
          <a:bodyPr wrap="square" lIns="91440" tIns="45720" rIns="91440" bIns="45720" anchor="t">
            <a:spAutoFit/>
          </a:bodyPr>
          <a:lstStyle/>
          <a:p>
            <a:pPr algn="ctr"/>
            <a:r>
              <a:rPr lang="en-US" sz="5400" b="1" dirty="0"/>
              <a:t>Community Q&amp;A</a:t>
            </a:r>
          </a:p>
        </p:txBody>
      </p:sp>
      <p:sp>
        <p:nvSpPr>
          <p:cNvPr id="2" name="Slide Number Placeholder 1">
            <a:extLst>
              <a:ext uri="{FF2B5EF4-FFF2-40B4-BE49-F238E27FC236}">
                <a16:creationId xmlns:a16="http://schemas.microsoft.com/office/drawing/2014/main" id="{4669B3F8-FA0E-4E78-BCBE-2EDF3E731143}"/>
              </a:ext>
            </a:extLst>
          </p:cNvPr>
          <p:cNvSpPr>
            <a:spLocks noGrp="1"/>
          </p:cNvSpPr>
          <p:nvPr>
            <p:ph type="sldNum" sz="quarter" idx="4"/>
          </p:nvPr>
        </p:nvSpPr>
        <p:spPr/>
        <p:txBody>
          <a:bodyPr/>
          <a:lstStyle/>
          <a:p>
            <a:fld id="{F83522AA-FC92-4C71-B3E8-E8495488A06B}" type="slidenum">
              <a:rPr lang="en-US" dirty="0" smtClean="0"/>
              <a:pPr/>
              <a:t>31</a:t>
            </a:fld>
            <a:endParaRPr lang="en-US"/>
          </a:p>
        </p:txBody>
      </p:sp>
      <p:sp>
        <p:nvSpPr>
          <p:cNvPr id="10" name="TextBox 9">
            <a:extLst>
              <a:ext uri="{FF2B5EF4-FFF2-40B4-BE49-F238E27FC236}">
                <a16:creationId xmlns:a16="http://schemas.microsoft.com/office/drawing/2014/main" id="{F08588B2-1C27-4CAF-AD5C-2CA578E243E6}"/>
              </a:ext>
            </a:extLst>
          </p:cNvPr>
          <p:cNvSpPr txBox="1"/>
          <p:nvPr/>
        </p:nvSpPr>
        <p:spPr>
          <a:xfrm>
            <a:off x="2705819" y="1727051"/>
            <a:ext cx="6153325" cy="523220"/>
          </a:xfrm>
          <a:prstGeom prst="rect">
            <a:avLst/>
          </a:prstGeom>
          <a:solidFill>
            <a:srgbClr val="FFFFFF">
              <a:alpha val="21961"/>
            </a:srgbClr>
          </a:solidFill>
        </p:spPr>
        <p:txBody>
          <a:bodyPr wrap="square" lIns="91440" tIns="45720" rIns="91440" bIns="45720" anchor="t">
            <a:spAutoFit/>
          </a:bodyPr>
          <a:lstStyle/>
          <a:p>
            <a:pPr algn="ctr"/>
            <a:r>
              <a:rPr lang="en-US" sz="1400" b="1" dirty="0"/>
              <a:t>Please contact Hannah Pell at </a:t>
            </a:r>
            <a:r>
              <a:rPr lang="en-US" sz="1400" b="1" dirty="0">
                <a:hlinkClick r:id="rId3"/>
              </a:rPr>
              <a:t>hepell@energysolutions.com</a:t>
            </a:r>
            <a:r>
              <a:rPr lang="en-US" sz="1400" b="1" dirty="0"/>
              <a:t> </a:t>
            </a:r>
          </a:p>
          <a:p>
            <a:pPr algn="ctr"/>
            <a:r>
              <a:rPr lang="en-US" sz="1400" b="1" dirty="0"/>
              <a:t>with any additional questions or requests for information.</a:t>
            </a:r>
            <a:endParaRPr lang="en-US" sz="1400" b="1" dirty="0">
              <a:cs typeface="Calibri"/>
            </a:endParaRPr>
          </a:p>
        </p:txBody>
      </p:sp>
    </p:spTree>
    <p:extLst>
      <p:ext uri="{BB962C8B-B14F-4D97-AF65-F5344CB8AC3E}">
        <p14:creationId xmlns:p14="http://schemas.microsoft.com/office/powerpoint/2010/main" val="1586919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144A8-FF4E-46E8-9C8E-0709A9A61862}"/>
              </a:ext>
            </a:extLst>
          </p:cNvPr>
          <p:cNvSpPr>
            <a:spLocks noGrp="1"/>
          </p:cNvSpPr>
          <p:nvPr>
            <p:ph type="ctrTitle"/>
          </p:nvPr>
        </p:nvSpPr>
        <p:spPr>
          <a:xfrm>
            <a:off x="4767943" y="1113552"/>
            <a:ext cx="6763657" cy="1156066"/>
          </a:xfrm>
        </p:spPr>
        <p:txBody>
          <a:bodyPr/>
          <a:lstStyle/>
          <a:p>
            <a:r>
              <a:rPr lang="en-US" sz="4800"/>
              <a:t>Decommissioning Status</a:t>
            </a:r>
          </a:p>
        </p:txBody>
      </p:sp>
      <p:sp>
        <p:nvSpPr>
          <p:cNvPr id="4" name="Subtitle 2">
            <a:extLst>
              <a:ext uri="{FF2B5EF4-FFF2-40B4-BE49-F238E27FC236}">
                <a16:creationId xmlns:a16="http://schemas.microsoft.com/office/drawing/2014/main" id="{E858ABF9-E75D-47D6-80A9-0957B953E248}"/>
              </a:ext>
            </a:extLst>
          </p:cNvPr>
          <p:cNvSpPr txBox="1">
            <a:spLocks/>
          </p:cNvSpPr>
          <p:nvPr/>
        </p:nvSpPr>
        <p:spPr>
          <a:xfrm>
            <a:off x="5359400" y="2136268"/>
            <a:ext cx="6172200" cy="1156065"/>
          </a:xfrm>
          <a:prstGeom prst="rect">
            <a:avLst/>
          </a:prstGeom>
        </p:spPr>
        <p:txBody>
          <a:bodyPr vert="horz" lIns="91440" tIns="45720" rIns="91440" bIns="45720" rtlCol="0" anchor="t">
            <a:normAutofit/>
          </a:bodyPr>
          <a:lstStyle>
            <a:lvl1pPr marL="0" indent="0" algn="r" defTabSz="1219170" rtl="0" eaLnBrk="1" latinLnBrk="0" hangingPunct="1">
              <a:lnSpc>
                <a:spcPct val="90000"/>
              </a:lnSpc>
              <a:spcBef>
                <a:spcPts val="1333"/>
              </a:spcBef>
              <a:buClr>
                <a:schemeClr val="accent5">
                  <a:lumMod val="75000"/>
                </a:schemeClr>
              </a:buClr>
              <a:buFont typeface="Arial" panose="020B0604020202020204" pitchFamily="34" charset="0"/>
              <a:buNone/>
              <a:defRPr sz="3200" kern="1200">
                <a:solidFill>
                  <a:srgbClr val="3091BD"/>
                </a:solidFill>
                <a:latin typeface="+mn-lt"/>
                <a:ea typeface="+mn-ea"/>
                <a:cs typeface="+mn-cs"/>
              </a:defRPr>
            </a:lvl1pPr>
            <a:lvl2pPr marL="609585" indent="0" algn="ctr" defTabSz="1219170" rtl="0" eaLnBrk="1" latinLnBrk="0" hangingPunct="1">
              <a:lnSpc>
                <a:spcPct val="90000"/>
              </a:lnSpc>
              <a:spcBef>
                <a:spcPts val="667"/>
              </a:spcBef>
              <a:buClr>
                <a:schemeClr val="accent5">
                  <a:lumMod val="75000"/>
                </a:schemeClr>
              </a:buClr>
              <a:buFont typeface="Arial" panose="020B0604020202020204" pitchFamily="34" charset="0"/>
              <a:buNone/>
              <a:defRPr sz="2667" kern="1200">
                <a:solidFill>
                  <a:schemeClr val="tx1"/>
                </a:solidFill>
                <a:latin typeface="+mn-lt"/>
                <a:ea typeface="+mn-ea"/>
                <a:cs typeface="+mn-cs"/>
              </a:defRPr>
            </a:lvl2pPr>
            <a:lvl3pPr marL="1219170" indent="0" algn="ctr" defTabSz="1219170" rtl="0" eaLnBrk="1" latinLnBrk="0" hangingPunct="1">
              <a:lnSpc>
                <a:spcPct val="90000"/>
              </a:lnSpc>
              <a:spcBef>
                <a:spcPts val="667"/>
              </a:spcBef>
              <a:buClr>
                <a:schemeClr val="accent5">
                  <a:lumMod val="75000"/>
                </a:schemeClr>
              </a:buClr>
              <a:buFont typeface="Arial" panose="020B0604020202020204" pitchFamily="34" charset="0"/>
              <a:buNone/>
              <a:defRPr sz="2400" kern="1200">
                <a:solidFill>
                  <a:schemeClr val="tx1"/>
                </a:solidFill>
                <a:latin typeface="+mn-lt"/>
                <a:ea typeface="+mn-ea"/>
                <a:cs typeface="+mn-cs"/>
              </a:defRPr>
            </a:lvl3pPr>
            <a:lvl4pPr marL="1828754" indent="0" algn="ctr" defTabSz="1219170" rtl="0" eaLnBrk="1" latinLnBrk="0" hangingPunct="1">
              <a:lnSpc>
                <a:spcPct val="90000"/>
              </a:lnSpc>
              <a:spcBef>
                <a:spcPts val="667"/>
              </a:spcBef>
              <a:buClr>
                <a:schemeClr val="accent5">
                  <a:lumMod val="75000"/>
                </a:schemeClr>
              </a:buClr>
              <a:buFont typeface="Arial" panose="020B0604020202020204" pitchFamily="34" charset="0"/>
              <a:buNone/>
              <a:defRPr sz="2133" kern="1200">
                <a:solidFill>
                  <a:schemeClr val="tx1"/>
                </a:solidFill>
                <a:latin typeface="+mn-lt"/>
                <a:ea typeface="+mn-ea"/>
                <a:cs typeface="+mn-cs"/>
              </a:defRPr>
            </a:lvl4pPr>
            <a:lvl5pPr marL="2438339" indent="0" algn="ctr" defTabSz="1219170" rtl="0" eaLnBrk="1" latinLnBrk="0" hangingPunct="1">
              <a:lnSpc>
                <a:spcPct val="90000"/>
              </a:lnSpc>
              <a:spcBef>
                <a:spcPts val="667"/>
              </a:spcBef>
              <a:buClr>
                <a:schemeClr val="accent5">
                  <a:lumMod val="75000"/>
                </a:schemeClr>
              </a:buClr>
              <a:buFont typeface="Arial" panose="020B0604020202020204" pitchFamily="34" charset="0"/>
              <a:buNone/>
              <a:defRPr sz="2133" kern="1200">
                <a:solidFill>
                  <a:schemeClr val="tx1"/>
                </a:solidFill>
                <a:latin typeface="+mn-lt"/>
                <a:ea typeface="+mn-ea"/>
                <a:cs typeface="+mn-cs"/>
              </a:defRPr>
            </a:lvl5pPr>
            <a:lvl6pPr marL="3047924"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6pPr>
            <a:lvl7pPr marL="3657509"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7pPr>
            <a:lvl8pPr marL="4267093"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8pPr>
            <a:lvl9pPr marL="4876678"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9pPr>
          </a:lstStyle>
          <a:p>
            <a:pPr>
              <a:spcBef>
                <a:spcPts val="600"/>
              </a:spcBef>
            </a:pPr>
            <a:r>
              <a:rPr lang="en-US">
                <a:solidFill>
                  <a:schemeClr val="accent5">
                    <a:lumMod val="75000"/>
                  </a:schemeClr>
                </a:solidFill>
              </a:rPr>
              <a:t>Frank Helin</a:t>
            </a:r>
          </a:p>
          <a:p>
            <a:pPr>
              <a:spcBef>
                <a:spcPts val="600"/>
              </a:spcBef>
            </a:pPr>
            <a:r>
              <a:rPr lang="en-US" sz="2800">
                <a:solidFill>
                  <a:schemeClr val="accent5">
                    <a:lumMod val="75000"/>
                  </a:schemeClr>
                </a:solidFill>
              </a:rPr>
              <a:t>TMI-2 Project Director</a:t>
            </a:r>
            <a:endParaRPr lang="en-US" sz="2800">
              <a:solidFill>
                <a:schemeClr val="accent5">
                  <a:lumMod val="75000"/>
                </a:schemeClr>
              </a:solidFill>
              <a:ea typeface="Calibri"/>
              <a:cs typeface="Calibri"/>
            </a:endParaRPr>
          </a:p>
        </p:txBody>
      </p:sp>
    </p:spTree>
    <p:extLst>
      <p:ext uri="{BB962C8B-B14F-4D97-AF65-F5344CB8AC3E}">
        <p14:creationId xmlns:p14="http://schemas.microsoft.com/office/powerpoint/2010/main" val="955029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D177DA1-F784-478E-93B5-AF8E40D5C439}"/>
              </a:ext>
            </a:extLst>
          </p:cNvPr>
          <p:cNvSpPr txBox="1">
            <a:spLocks/>
          </p:cNvSpPr>
          <p:nvPr/>
        </p:nvSpPr>
        <p:spPr>
          <a:xfrm>
            <a:off x="156043" y="33440"/>
            <a:ext cx="8596668" cy="767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rPr>
              <a:t>Project Performance</a:t>
            </a:r>
            <a:endParaRPr lang="en-US" sz="3200" b="1" dirty="0">
              <a:solidFill>
                <a:srgbClr val="FF0000"/>
              </a:solidFill>
            </a:endParaRPr>
          </a:p>
        </p:txBody>
      </p:sp>
      <p:sp>
        <p:nvSpPr>
          <p:cNvPr id="5" name="Content Placeholder 1">
            <a:extLst>
              <a:ext uri="{FF2B5EF4-FFF2-40B4-BE49-F238E27FC236}">
                <a16:creationId xmlns:a16="http://schemas.microsoft.com/office/drawing/2014/main" id="{BF431D36-A336-DD90-D5BA-A6F1E56459D7}"/>
              </a:ext>
            </a:extLst>
          </p:cNvPr>
          <p:cNvSpPr>
            <a:spLocks noGrp="1"/>
          </p:cNvSpPr>
          <p:nvPr>
            <p:ph idx="1"/>
          </p:nvPr>
        </p:nvSpPr>
        <p:spPr>
          <a:xfrm>
            <a:off x="838199" y="1035698"/>
            <a:ext cx="7661989" cy="4539602"/>
          </a:xfrm>
        </p:spPr>
        <p:txBody>
          <a:bodyPr vert="horz" lIns="91440" tIns="45720" rIns="91440" bIns="45720" rtlCol="0" anchor="t">
            <a:normAutofit lnSpcReduction="10000"/>
          </a:bodyPr>
          <a:lstStyle/>
          <a:p>
            <a:pPr marL="304165" indent="-304165"/>
            <a:r>
              <a:rPr lang="en-US" b="1" dirty="0"/>
              <a:t>Overall Assessment</a:t>
            </a:r>
          </a:p>
          <a:p>
            <a:pPr marL="913765" lvl="1" indent="-304165"/>
            <a:r>
              <a:rPr lang="en-US" dirty="0"/>
              <a:t>Safety performance remains very good</a:t>
            </a:r>
          </a:p>
          <a:p>
            <a:pPr marL="913765" lvl="1" indent="-304165"/>
            <a:r>
              <a:rPr lang="en-US" dirty="0"/>
              <a:t>Team remains focused on planning and program readiness including technology assessments</a:t>
            </a:r>
          </a:p>
          <a:p>
            <a:pPr marL="913765" lvl="1" indent="-304165"/>
            <a:r>
              <a:rPr lang="en-US" dirty="0"/>
              <a:t>Schedule and budget performance very good</a:t>
            </a:r>
          </a:p>
          <a:p>
            <a:pPr marL="304165" indent="-304165"/>
            <a:r>
              <a:rPr lang="en-US" sz="2650" b="1" dirty="0"/>
              <a:t>Challenges/Risks</a:t>
            </a:r>
          </a:p>
          <a:p>
            <a:pPr marL="913750" lvl="1" indent="-304165"/>
            <a:r>
              <a:rPr lang="en-US" sz="2383" dirty="0">
                <a:highlight>
                  <a:srgbClr val="FFFFFF"/>
                </a:highlight>
                <a:cs typeface="Calibri"/>
              </a:rPr>
              <a:t>Obtaining additional Emergency Plan update and approval for decommissioning (DECON)</a:t>
            </a:r>
          </a:p>
          <a:p>
            <a:pPr marL="913750" lvl="1" indent="-304165"/>
            <a:r>
              <a:rPr lang="en-US" sz="2383" dirty="0">
                <a:highlight>
                  <a:srgbClr val="FFFFFF"/>
                </a:highlight>
                <a:cs typeface="Calibri"/>
              </a:rPr>
              <a:t>NRC approval of DECON License Amendment Request (LAR) expected by January 2023</a:t>
            </a:r>
          </a:p>
          <a:p>
            <a:pPr marL="913750" lvl="1" indent="-304165"/>
            <a:r>
              <a:rPr lang="en-US" sz="2383" dirty="0">
                <a:highlight>
                  <a:srgbClr val="FFFFFF"/>
                </a:highlight>
                <a:cs typeface="Calibri"/>
              </a:rPr>
              <a:t>Incorporating an early aggressive dose reduction approach to sequencing work</a:t>
            </a:r>
          </a:p>
        </p:txBody>
      </p:sp>
      <p:sp>
        <p:nvSpPr>
          <p:cNvPr id="6" name="Slide Number Placeholder 3">
            <a:extLst>
              <a:ext uri="{FF2B5EF4-FFF2-40B4-BE49-F238E27FC236}">
                <a16:creationId xmlns:a16="http://schemas.microsoft.com/office/drawing/2014/main" id="{DFDD2245-9FAF-E8D7-CDA5-6936E9E91B33}"/>
              </a:ext>
            </a:extLst>
          </p:cNvPr>
          <p:cNvSpPr>
            <a:spLocks noGrp="1"/>
          </p:cNvSpPr>
          <p:nvPr>
            <p:ph type="sldNum" sz="quarter" idx="4"/>
          </p:nvPr>
        </p:nvSpPr>
        <p:spPr>
          <a:xfrm>
            <a:off x="8610600" y="6165323"/>
            <a:ext cx="2743200" cy="365125"/>
          </a:xfrm>
        </p:spPr>
        <p:txBody>
          <a:bodyPr/>
          <a:lstStyle/>
          <a:p>
            <a:fld id="{F83522AA-FC92-4C71-B3E8-E8495488A06B}" type="slidenum">
              <a:rPr lang="en-US" smtClean="0"/>
              <a:pPr/>
              <a:t>5</a:t>
            </a:fld>
            <a:endParaRPr lang="en-US" dirty="0"/>
          </a:p>
        </p:txBody>
      </p:sp>
    </p:spTree>
    <p:extLst>
      <p:ext uri="{BB962C8B-B14F-4D97-AF65-F5344CB8AC3E}">
        <p14:creationId xmlns:p14="http://schemas.microsoft.com/office/powerpoint/2010/main" val="2806466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23F98E-E203-A23A-16B2-9E19DC0CDDB7}"/>
              </a:ext>
            </a:extLst>
          </p:cNvPr>
          <p:cNvSpPr>
            <a:spLocks noGrp="1"/>
          </p:cNvSpPr>
          <p:nvPr>
            <p:ph idx="1"/>
          </p:nvPr>
        </p:nvSpPr>
        <p:spPr>
          <a:xfrm>
            <a:off x="838199" y="1826684"/>
            <a:ext cx="8270290" cy="3748616"/>
          </a:xfrm>
        </p:spPr>
        <p:txBody>
          <a:bodyPr vert="horz" lIns="91440" tIns="45720" rIns="91440" bIns="45720" rtlCol="0" anchor="t">
            <a:normAutofit fontScale="92500"/>
          </a:bodyPr>
          <a:lstStyle/>
          <a:p>
            <a:pPr marL="304165" indent="-304165"/>
            <a:r>
              <a:rPr lang="en-US" dirty="0"/>
              <a:t>Safety performance remains very good, with some minor occurrences:</a:t>
            </a:r>
          </a:p>
          <a:p>
            <a:pPr marL="913765" lvl="1" indent="-304165"/>
            <a:r>
              <a:rPr lang="en-US" dirty="0"/>
              <a:t>Worker became weak during respirator testing and fell, injuring an elbow</a:t>
            </a:r>
            <a:endParaRPr lang="en-US" dirty="0">
              <a:cs typeface="Calibri" panose="020F0502020204030204"/>
            </a:endParaRPr>
          </a:p>
          <a:p>
            <a:pPr marL="913765" lvl="1" indent="-304165"/>
            <a:r>
              <a:rPr lang="en-US" dirty="0"/>
              <a:t>Worker slipped on debris in truck and strained a hamstring</a:t>
            </a:r>
          </a:p>
          <a:p>
            <a:pPr marL="913765" lvl="1" indent="-304165"/>
            <a:r>
              <a:rPr lang="en-US" dirty="0">
                <a:cs typeface="Calibri" panose="020F0502020204030204"/>
              </a:rPr>
              <a:t>Worker tripped in a clean (non-contaminated) area which aggravated a pre-existing condition; individual requested an ambulance and received care upon reaching the ER</a:t>
            </a:r>
          </a:p>
          <a:p>
            <a:pPr marL="304165" indent="-304165"/>
            <a:r>
              <a:rPr lang="en-US" sz="2650" dirty="0"/>
              <a:t>Weekly safety stand down meetings now occurring to ensure focus remains on safe work practices</a:t>
            </a:r>
            <a:endParaRPr lang="en-US" sz="2650" dirty="0">
              <a:highlight>
                <a:srgbClr val="FFFF00"/>
              </a:highlight>
              <a:cs typeface="Calibri"/>
            </a:endParaRPr>
          </a:p>
        </p:txBody>
      </p:sp>
      <p:sp>
        <p:nvSpPr>
          <p:cNvPr id="3" name="Title 2">
            <a:extLst>
              <a:ext uri="{FF2B5EF4-FFF2-40B4-BE49-F238E27FC236}">
                <a16:creationId xmlns:a16="http://schemas.microsoft.com/office/drawing/2014/main" id="{248A2B9F-5106-EF9F-9C7C-F244018B84D8}"/>
              </a:ext>
            </a:extLst>
          </p:cNvPr>
          <p:cNvSpPr>
            <a:spLocks noGrp="1"/>
          </p:cNvSpPr>
          <p:nvPr>
            <p:ph type="title"/>
          </p:nvPr>
        </p:nvSpPr>
        <p:spPr/>
        <p:txBody>
          <a:bodyPr/>
          <a:lstStyle/>
          <a:p>
            <a:r>
              <a:rPr lang="en-US" dirty="0"/>
              <a:t>Safety Performance</a:t>
            </a:r>
          </a:p>
        </p:txBody>
      </p:sp>
      <p:sp>
        <p:nvSpPr>
          <p:cNvPr id="4" name="Slide Number Placeholder 3">
            <a:extLst>
              <a:ext uri="{FF2B5EF4-FFF2-40B4-BE49-F238E27FC236}">
                <a16:creationId xmlns:a16="http://schemas.microsoft.com/office/drawing/2014/main" id="{84525A4A-7364-A0AE-25C3-F37A03E9D2A3}"/>
              </a:ext>
            </a:extLst>
          </p:cNvPr>
          <p:cNvSpPr>
            <a:spLocks noGrp="1"/>
          </p:cNvSpPr>
          <p:nvPr>
            <p:ph type="sldNum" sz="quarter" idx="4"/>
          </p:nvPr>
        </p:nvSpPr>
        <p:spPr/>
        <p:txBody>
          <a:bodyPr/>
          <a:lstStyle/>
          <a:p>
            <a:fld id="{F83522AA-FC92-4C71-B3E8-E8495488A06B}" type="slidenum">
              <a:rPr lang="en-US" smtClean="0"/>
              <a:pPr/>
              <a:t>6</a:t>
            </a:fld>
            <a:endParaRPr lang="en-US" dirty="0"/>
          </a:p>
        </p:txBody>
      </p:sp>
    </p:spTree>
    <p:extLst>
      <p:ext uri="{BB962C8B-B14F-4D97-AF65-F5344CB8AC3E}">
        <p14:creationId xmlns:p14="http://schemas.microsoft.com/office/powerpoint/2010/main" val="2925366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15147A-5D6E-856B-8066-3C6536F3A397}"/>
              </a:ext>
            </a:extLst>
          </p:cNvPr>
          <p:cNvSpPr>
            <a:spLocks noGrp="1"/>
          </p:cNvSpPr>
          <p:nvPr>
            <p:ph idx="1"/>
          </p:nvPr>
        </p:nvSpPr>
        <p:spPr/>
        <p:txBody>
          <a:bodyPr vert="horz" lIns="91440" tIns="45720" rIns="91440" bIns="45720" rtlCol="0" anchor="t">
            <a:normAutofit lnSpcReduction="10000"/>
          </a:bodyPr>
          <a:lstStyle/>
          <a:p>
            <a:pPr marL="304165" indent="-304165"/>
            <a:r>
              <a:rPr lang="en-US" dirty="0"/>
              <a:t>Shifting procedures and processes from TMI-1 to ESJ</a:t>
            </a:r>
          </a:p>
          <a:p>
            <a:pPr marL="913765" lvl="1" indent="-304165"/>
            <a:r>
              <a:rPr lang="en-US" dirty="0"/>
              <a:t>Radiological Protection Program</a:t>
            </a:r>
            <a:endParaRPr lang="en-US" dirty="0">
              <a:cs typeface="Calibri" panose="020F0502020204030204"/>
            </a:endParaRPr>
          </a:p>
          <a:p>
            <a:pPr marL="913765" lvl="1" indent="-304165"/>
            <a:r>
              <a:rPr lang="en-US" dirty="0"/>
              <a:t>Fire Protection Program</a:t>
            </a:r>
            <a:endParaRPr lang="en-US" dirty="0">
              <a:cs typeface="Calibri"/>
            </a:endParaRPr>
          </a:p>
          <a:p>
            <a:pPr marL="913765" lvl="1" indent="-304165"/>
            <a:r>
              <a:rPr lang="en-US" dirty="0"/>
              <a:t>Engineering</a:t>
            </a:r>
            <a:endParaRPr lang="en-US" dirty="0">
              <a:cs typeface="Calibri" panose="020F0502020204030204"/>
            </a:endParaRPr>
          </a:p>
          <a:p>
            <a:pPr marL="304165" indent="-304165"/>
            <a:r>
              <a:rPr lang="en-US" sz="2650" dirty="0"/>
              <a:t>TMI-2 Materials Security Plan implemented (30 August 2022)</a:t>
            </a:r>
            <a:endParaRPr lang="en-US" dirty="0">
              <a:cs typeface="Calibri" panose="020F0502020204030204"/>
            </a:endParaRPr>
          </a:p>
          <a:p>
            <a:pPr marL="913765" lvl="1" indent="-304165"/>
            <a:r>
              <a:rPr lang="en-US" dirty="0"/>
              <a:t>Using TMI-1 support under contract</a:t>
            </a:r>
            <a:endParaRPr lang="en-US" dirty="0">
              <a:cs typeface="Calibri" panose="020F0502020204030204"/>
            </a:endParaRPr>
          </a:p>
          <a:p>
            <a:pPr marL="304165" indent="-304165"/>
            <a:r>
              <a:rPr lang="en-US" dirty="0"/>
              <a:t>Performing in-depth surveys of Reactor Building, Auxiliary Building, and Fuel Handling Building to finalize plans to address source term reduction</a:t>
            </a:r>
            <a:endParaRPr lang="en-US" dirty="0">
              <a:cs typeface="Calibri" panose="020F0502020204030204"/>
            </a:endParaRPr>
          </a:p>
          <a:p>
            <a:pPr marL="913765" lvl="1" indent="-304165"/>
            <a:r>
              <a:rPr lang="en-US" dirty="0"/>
              <a:t>Focusing on protection of personnel and minimizing radiological risk</a:t>
            </a:r>
            <a:endParaRPr lang="en-US" dirty="0">
              <a:cs typeface="Calibri" panose="020F0502020204030204"/>
            </a:endParaRPr>
          </a:p>
        </p:txBody>
      </p:sp>
      <p:sp>
        <p:nvSpPr>
          <p:cNvPr id="3" name="Title 2">
            <a:extLst>
              <a:ext uri="{FF2B5EF4-FFF2-40B4-BE49-F238E27FC236}">
                <a16:creationId xmlns:a16="http://schemas.microsoft.com/office/drawing/2014/main" id="{7F25E72B-32D4-38AA-5BC4-F9E6CDCFF2DD}"/>
              </a:ext>
            </a:extLst>
          </p:cNvPr>
          <p:cNvSpPr>
            <a:spLocks noGrp="1"/>
          </p:cNvSpPr>
          <p:nvPr>
            <p:ph type="title"/>
          </p:nvPr>
        </p:nvSpPr>
        <p:spPr/>
        <p:txBody>
          <a:bodyPr/>
          <a:lstStyle/>
          <a:p>
            <a:r>
              <a:rPr lang="en-US" dirty="0"/>
              <a:t>Project Highlights</a:t>
            </a:r>
          </a:p>
        </p:txBody>
      </p:sp>
      <p:sp>
        <p:nvSpPr>
          <p:cNvPr id="4" name="Slide Number Placeholder 3">
            <a:extLst>
              <a:ext uri="{FF2B5EF4-FFF2-40B4-BE49-F238E27FC236}">
                <a16:creationId xmlns:a16="http://schemas.microsoft.com/office/drawing/2014/main" id="{F6E40901-B5D5-A75A-03E5-358776BB811D}"/>
              </a:ext>
            </a:extLst>
          </p:cNvPr>
          <p:cNvSpPr>
            <a:spLocks noGrp="1"/>
          </p:cNvSpPr>
          <p:nvPr>
            <p:ph type="sldNum" sz="quarter" idx="4"/>
          </p:nvPr>
        </p:nvSpPr>
        <p:spPr/>
        <p:txBody>
          <a:bodyPr/>
          <a:lstStyle/>
          <a:p>
            <a:fld id="{F83522AA-FC92-4C71-B3E8-E8495488A06B}" type="slidenum">
              <a:rPr lang="en-US" smtClean="0"/>
              <a:pPr/>
              <a:t>7</a:t>
            </a:fld>
            <a:endParaRPr lang="en-US" dirty="0"/>
          </a:p>
        </p:txBody>
      </p:sp>
    </p:spTree>
    <p:extLst>
      <p:ext uri="{BB962C8B-B14F-4D97-AF65-F5344CB8AC3E}">
        <p14:creationId xmlns:p14="http://schemas.microsoft.com/office/powerpoint/2010/main" val="4193079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3F19B3-8574-6EC3-F572-8B011092911E}"/>
              </a:ext>
            </a:extLst>
          </p:cNvPr>
          <p:cNvSpPr>
            <a:spLocks noGrp="1"/>
          </p:cNvSpPr>
          <p:nvPr>
            <p:ph idx="1"/>
          </p:nvPr>
        </p:nvSpPr>
        <p:spPr/>
        <p:txBody>
          <a:bodyPr vert="horz" lIns="91440" tIns="45720" rIns="91440" bIns="45720" rtlCol="0" anchor="t">
            <a:normAutofit lnSpcReduction="10000"/>
          </a:bodyPr>
          <a:lstStyle/>
          <a:p>
            <a:pPr marL="304165" indent="-304165"/>
            <a:r>
              <a:rPr lang="en-US" dirty="0"/>
              <a:t>Critical path for active decommissioning (DECON) depends on the NRC approval of the DECON License Amendment Request (LAR)</a:t>
            </a:r>
          </a:p>
          <a:p>
            <a:pPr marL="913765" lvl="1" indent="-304165"/>
            <a:r>
              <a:rPr lang="en-US" dirty="0"/>
              <a:t>Currently addressing NRC Requests for Additional Information (RAIs)</a:t>
            </a:r>
            <a:endParaRPr lang="en-US" dirty="0">
              <a:cs typeface="Calibri" panose="020F0502020204030204"/>
            </a:endParaRPr>
          </a:p>
          <a:p>
            <a:pPr marL="913765" lvl="1" indent="-304165"/>
            <a:r>
              <a:rPr lang="en-US" dirty="0"/>
              <a:t>Working on addressing TMI Site Emergency Plan revision to support entry into DECON</a:t>
            </a:r>
            <a:endParaRPr lang="en-US" dirty="0">
              <a:cs typeface="Calibri" panose="020F0502020204030204"/>
            </a:endParaRPr>
          </a:p>
          <a:p>
            <a:pPr marL="913765" lvl="1" indent="-304165"/>
            <a:r>
              <a:rPr lang="en-US" dirty="0"/>
              <a:t>Expect NRC approval by end of 2022 / beginning of 2023</a:t>
            </a:r>
            <a:endParaRPr lang="en-US" dirty="0">
              <a:cs typeface="Calibri" panose="020F0502020204030204"/>
            </a:endParaRPr>
          </a:p>
          <a:p>
            <a:pPr marL="304165" indent="-304165"/>
            <a:r>
              <a:rPr lang="en-US" dirty="0"/>
              <a:t>Preparations for entering active decommissioning in early 2023</a:t>
            </a:r>
          </a:p>
          <a:p>
            <a:pPr marL="913750" lvl="1" indent="-304165"/>
            <a:r>
              <a:rPr lang="en-US" dirty="0"/>
              <a:t>Removal of Equipment Hatch</a:t>
            </a:r>
            <a:endParaRPr lang="en-US" dirty="0">
              <a:cs typeface="Calibri" panose="020F0502020204030204"/>
            </a:endParaRPr>
          </a:p>
          <a:p>
            <a:pPr marL="913765" lvl="1" indent="-304165"/>
            <a:r>
              <a:rPr lang="en-US" dirty="0"/>
              <a:t>Design and construction of Decommissioning Support Building (DSB) and Interim Waste Storage Facility (IWSF)</a:t>
            </a:r>
            <a:endParaRPr lang="en-US" dirty="0">
              <a:cs typeface="Calibri"/>
            </a:endParaRPr>
          </a:p>
        </p:txBody>
      </p:sp>
      <p:sp>
        <p:nvSpPr>
          <p:cNvPr id="3" name="Title 2">
            <a:extLst>
              <a:ext uri="{FF2B5EF4-FFF2-40B4-BE49-F238E27FC236}">
                <a16:creationId xmlns:a16="http://schemas.microsoft.com/office/drawing/2014/main" id="{5E9B904F-49BE-5235-0A71-74027811F673}"/>
              </a:ext>
            </a:extLst>
          </p:cNvPr>
          <p:cNvSpPr>
            <a:spLocks noGrp="1"/>
          </p:cNvSpPr>
          <p:nvPr>
            <p:ph type="title"/>
          </p:nvPr>
        </p:nvSpPr>
        <p:spPr/>
        <p:txBody>
          <a:bodyPr/>
          <a:lstStyle/>
          <a:p>
            <a:r>
              <a:rPr lang="en-US" dirty="0"/>
              <a:t>Critical Path</a:t>
            </a:r>
          </a:p>
        </p:txBody>
      </p:sp>
      <p:sp>
        <p:nvSpPr>
          <p:cNvPr id="4" name="Slide Number Placeholder 3">
            <a:extLst>
              <a:ext uri="{FF2B5EF4-FFF2-40B4-BE49-F238E27FC236}">
                <a16:creationId xmlns:a16="http://schemas.microsoft.com/office/drawing/2014/main" id="{A2AB4FC7-8434-EC67-76E7-49A57FF6B142}"/>
              </a:ext>
            </a:extLst>
          </p:cNvPr>
          <p:cNvSpPr>
            <a:spLocks noGrp="1"/>
          </p:cNvSpPr>
          <p:nvPr>
            <p:ph type="sldNum" sz="quarter" idx="4"/>
          </p:nvPr>
        </p:nvSpPr>
        <p:spPr/>
        <p:txBody>
          <a:bodyPr/>
          <a:lstStyle/>
          <a:p>
            <a:fld id="{F83522AA-FC92-4C71-B3E8-E8495488A06B}" type="slidenum">
              <a:rPr lang="en-US" smtClean="0"/>
              <a:pPr/>
              <a:t>8</a:t>
            </a:fld>
            <a:endParaRPr lang="en-US" dirty="0"/>
          </a:p>
        </p:txBody>
      </p:sp>
    </p:spTree>
    <p:extLst>
      <p:ext uri="{BB962C8B-B14F-4D97-AF65-F5344CB8AC3E}">
        <p14:creationId xmlns:p14="http://schemas.microsoft.com/office/powerpoint/2010/main" val="3150446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DD751C-1EFC-4ED7-911D-F304118A5F78}"/>
              </a:ext>
            </a:extLst>
          </p:cNvPr>
          <p:cNvSpPr>
            <a:spLocks noGrp="1"/>
          </p:cNvSpPr>
          <p:nvPr>
            <p:ph idx="1"/>
          </p:nvPr>
        </p:nvSpPr>
        <p:spPr>
          <a:xfrm>
            <a:off x="838200" y="1833260"/>
            <a:ext cx="10116845" cy="4195213"/>
          </a:xfrm>
        </p:spPr>
        <p:txBody>
          <a:bodyPr vert="horz" lIns="91440" tIns="45720" rIns="91440" bIns="45720" rtlCol="0" anchor="t">
            <a:noAutofit/>
          </a:bodyPr>
          <a:lstStyle/>
          <a:p>
            <a:r>
              <a:rPr lang="en-US" sz="2500" dirty="0">
                <a:latin typeface="Calibri" panose="020F0502020204030204" pitchFamily="34" charset="0"/>
                <a:ea typeface="+mn-lt"/>
                <a:cs typeface="Calibri" panose="020F0502020204030204" pitchFamily="34" charset="0"/>
              </a:rPr>
              <a:t>Current Project Work</a:t>
            </a:r>
          </a:p>
          <a:p>
            <a:pPr marL="913765" lvl="1" indent="-304165">
              <a:buClr>
                <a:srgbClr val="9DC3E6"/>
              </a:buClr>
              <a:buFont typeface="Arial"/>
              <a:buChar char="•"/>
            </a:pPr>
            <a:r>
              <a:rPr lang="en-US" sz="2500" dirty="0">
                <a:latin typeface="Calibri" panose="020F0502020204030204" pitchFamily="34" charset="0"/>
                <a:ea typeface="+mn-lt"/>
                <a:cs typeface="Calibri" panose="020F0502020204030204" pitchFamily="34" charset="0"/>
              </a:rPr>
              <a:t>Designing a structure to support material handling (DSB)</a:t>
            </a:r>
          </a:p>
          <a:p>
            <a:pPr marL="913765" lvl="1" indent="-304165">
              <a:buClr>
                <a:srgbClr val="9DC3E6"/>
              </a:buClr>
              <a:buFont typeface="Arial"/>
              <a:buChar char="•"/>
            </a:pPr>
            <a:r>
              <a:rPr lang="en-US" sz="2500" dirty="0">
                <a:latin typeface="Calibri" panose="020F0502020204030204" pitchFamily="34" charset="0"/>
                <a:ea typeface="+mn-lt"/>
                <a:cs typeface="Calibri" panose="020F0502020204030204" pitchFamily="34" charset="0"/>
              </a:rPr>
              <a:t>Dose reduction efforts</a:t>
            </a:r>
            <a:endParaRPr lang="en-US" sz="2500" dirty="0">
              <a:latin typeface="Calibri" panose="020F0502020204030204" pitchFamily="34" charset="0"/>
              <a:cs typeface="Calibri" panose="020F0502020204030204" pitchFamily="34" charset="0"/>
            </a:endParaRPr>
          </a:p>
          <a:p>
            <a:pPr marL="913765" lvl="1" indent="-304165"/>
            <a:r>
              <a:rPr lang="en-US" sz="2500" dirty="0">
                <a:latin typeface="Calibri" panose="020F0502020204030204" pitchFamily="34" charset="0"/>
                <a:cs typeface="Calibri" panose="020F0502020204030204" pitchFamily="34" charset="0"/>
              </a:rPr>
              <a:t>Programs on track to implement DECON LAR when approved with multiple readiness reviews being performed</a:t>
            </a:r>
          </a:p>
          <a:p>
            <a:pPr marL="304180" indent="-304165"/>
            <a:r>
              <a:rPr lang="en-US" sz="2500" dirty="0">
                <a:latin typeface="Calibri" panose="020F0502020204030204" pitchFamily="34" charset="0"/>
                <a:ea typeface="+mn-lt"/>
                <a:cs typeface="Calibri" panose="020F0502020204030204" pitchFamily="34" charset="0"/>
              </a:rPr>
              <a:t>Continue to work closely with Constellation/TMI-1 on:</a:t>
            </a:r>
            <a:endParaRPr lang="en-US" sz="2500" dirty="0">
              <a:latin typeface="Calibri" panose="020F0502020204030204" pitchFamily="34" charset="0"/>
              <a:cs typeface="Calibri" panose="020F0502020204030204" pitchFamily="34" charset="0"/>
            </a:endParaRPr>
          </a:p>
          <a:p>
            <a:pPr marL="913780" lvl="1" indent="-304165">
              <a:buClr>
                <a:srgbClr val="9DC3E6"/>
              </a:buClr>
            </a:pPr>
            <a:r>
              <a:rPr lang="en-US" sz="2500" dirty="0">
                <a:latin typeface="Calibri" panose="020F0502020204030204" pitchFamily="34" charset="0"/>
                <a:cs typeface="Calibri" panose="020F0502020204030204" pitchFamily="34" charset="0"/>
              </a:rPr>
              <a:t>Support Services (e.g., Security)</a:t>
            </a:r>
          </a:p>
          <a:p>
            <a:pPr marL="913780" lvl="1" indent="-304165">
              <a:buClr>
                <a:srgbClr val="9DC3E6"/>
              </a:buClr>
            </a:pPr>
            <a:r>
              <a:rPr lang="en-US" sz="2500" dirty="0">
                <a:latin typeface="Calibri" panose="020F0502020204030204" pitchFamily="34" charset="0"/>
                <a:cs typeface="Calibri" panose="020F0502020204030204" pitchFamily="34" charset="0"/>
              </a:rPr>
              <a:t>Combined Site Wide programs (e.g., environmental monitoring) </a:t>
            </a:r>
            <a:endParaRPr lang="en-US" sz="2233" dirty="0">
              <a:latin typeface="Calibri" panose="020F0502020204030204" pitchFamily="34" charset="0"/>
              <a:cs typeface="Calibri" panose="020F0502020204030204" pitchFamily="34" charset="0"/>
            </a:endParaRPr>
          </a:p>
          <a:p>
            <a:pPr marL="913780" lvl="1" indent="-304165">
              <a:buClr>
                <a:srgbClr val="9DC3E6"/>
              </a:buClr>
            </a:pPr>
            <a:r>
              <a:rPr lang="en-US" sz="2500" dirty="0">
                <a:latin typeface="Calibri" panose="020F0502020204030204" pitchFamily="34" charset="0"/>
                <a:cs typeface="Calibri" panose="020F0502020204030204" pitchFamily="34" charset="0"/>
              </a:rPr>
              <a:t>TMI Site Emergency Plan</a:t>
            </a:r>
          </a:p>
          <a:p>
            <a:pPr marL="913765" lvl="1" indent="-304165"/>
            <a:endParaRPr lang="en-US" sz="2500" dirty="0">
              <a:cs typeface="Calibri"/>
            </a:endParaRPr>
          </a:p>
        </p:txBody>
      </p:sp>
      <p:sp>
        <p:nvSpPr>
          <p:cNvPr id="6" name="Title 2">
            <a:extLst>
              <a:ext uri="{FF2B5EF4-FFF2-40B4-BE49-F238E27FC236}">
                <a16:creationId xmlns:a16="http://schemas.microsoft.com/office/drawing/2014/main" id="{4A6D31EE-B3C2-582A-F8D9-CB39617F067B}"/>
              </a:ext>
            </a:extLst>
          </p:cNvPr>
          <p:cNvSpPr>
            <a:spLocks noGrp="1"/>
          </p:cNvSpPr>
          <p:nvPr>
            <p:ph type="title"/>
          </p:nvPr>
        </p:nvSpPr>
        <p:spPr>
          <a:xfrm>
            <a:off x="838200" y="366185"/>
            <a:ext cx="10515600" cy="1325033"/>
          </a:xfrm>
        </p:spPr>
        <p:txBody>
          <a:bodyPr/>
          <a:lstStyle/>
          <a:p>
            <a:r>
              <a:rPr lang="en-US" dirty="0"/>
              <a:t>Project Focus Areas</a:t>
            </a:r>
          </a:p>
        </p:txBody>
      </p:sp>
      <p:sp>
        <p:nvSpPr>
          <p:cNvPr id="7" name="Slide Number Placeholder 3">
            <a:extLst>
              <a:ext uri="{FF2B5EF4-FFF2-40B4-BE49-F238E27FC236}">
                <a16:creationId xmlns:a16="http://schemas.microsoft.com/office/drawing/2014/main" id="{8707EED8-1101-C833-7351-1C09847D5EE5}"/>
              </a:ext>
            </a:extLst>
          </p:cNvPr>
          <p:cNvSpPr>
            <a:spLocks noGrp="1"/>
          </p:cNvSpPr>
          <p:nvPr>
            <p:ph type="sldNum" sz="quarter" idx="4"/>
          </p:nvPr>
        </p:nvSpPr>
        <p:spPr>
          <a:xfrm>
            <a:off x="8610600" y="6165323"/>
            <a:ext cx="2743200" cy="365125"/>
          </a:xfrm>
        </p:spPr>
        <p:txBody>
          <a:bodyPr/>
          <a:lstStyle/>
          <a:p>
            <a:fld id="{F83522AA-FC92-4C71-B3E8-E8495488A06B}" type="slidenum">
              <a:rPr lang="en-US" smtClean="0"/>
              <a:pPr/>
              <a:t>9</a:t>
            </a:fld>
            <a:endParaRPr lang="en-US" dirty="0"/>
          </a:p>
        </p:txBody>
      </p:sp>
    </p:spTree>
    <p:extLst>
      <p:ext uri="{BB962C8B-B14F-4D97-AF65-F5344CB8AC3E}">
        <p14:creationId xmlns:p14="http://schemas.microsoft.com/office/powerpoint/2010/main" val="147398512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RC_twoTemplate">
  <a:themeElements>
    <a:clrScheme name="NRC_two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RC_twoTemplate">
      <a:majorFont>
        <a:latin typeface="Arial Bold Italic"/>
        <a:ea typeface="ＭＳ Ｐゴシック"/>
        <a:cs typeface=""/>
      </a:majorFont>
      <a:minorFont>
        <a:latin typeface="Arial Bold"/>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Lucida Grande" pitchFamily="12"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Lucida Grande" pitchFamily="12" charset="0"/>
            <a:ea typeface="ＭＳ Ｐゴシック" panose="020B0600070205080204" pitchFamily="34" charset="-128"/>
          </a:defRPr>
        </a:defPPr>
      </a:lstStyle>
    </a:lnDef>
  </a:objectDefaults>
  <a:extraClrSchemeLst>
    <a:extraClrScheme>
      <a:clrScheme name="NRC_two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RC_two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RC_two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RC_two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RC_two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RC_two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RC_two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RC_two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RC_two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RC_two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RC_two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RC_two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d813c24-36e2-4245-aebc-a83c21cd4aa7" xsi:nil="true"/>
    <lcf76f155ced4ddcb4097134ff3c332f xmlns="94737f37-7f08-4e87-a125-15192b11f1b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1D3F173ED5784B8D14DD32F49BAD7C" ma:contentTypeVersion="18" ma:contentTypeDescription="Create a new document." ma:contentTypeScope="" ma:versionID="bd02742ea81e33262092270e30e40580">
  <xsd:schema xmlns:xsd="http://www.w3.org/2001/XMLSchema" xmlns:xs="http://www.w3.org/2001/XMLSchema" xmlns:p="http://schemas.microsoft.com/office/2006/metadata/properties" xmlns:ns2="6d813c24-36e2-4245-aebc-a83c21cd4aa7" xmlns:ns3="94737f37-7f08-4e87-a125-15192b11f1b1" targetNamespace="http://schemas.microsoft.com/office/2006/metadata/properties" ma:root="true" ma:fieldsID="e82e1a6ec7d48064b2c1e16ec600f11e" ns2:_="" ns3:_="">
    <xsd:import namespace="6d813c24-36e2-4245-aebc-a83c21cd4aa7"/>
    <xsd:import namespace="94737f37-7f08-4e87-a125-15192b11f1b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2:TaxCatchAll"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813c24-36e2-4245-aebc-a83c21cd4aa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f9c3bc7-0e26-4aad-8944-b4f31d7d51d8}" ma:internalName="TaxCatchAll" ma:showField="CatchAllData" ma:web="6d813c24-36e2-4245-aebc-a83c21cd4a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4737f37-7f08-4e87-a125-15192b11f1b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bc7f07-b1d0-4b99-8ded-d46a7140687a"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EF8518-821A-4300-BD95-1B0F4BE2352C}">
  <ds:schemaRefs>
    <ds:schemaRef ds:uri="http://schemas.openxmlformats.org/package/2006/metadata/core-properties"/>
    <ds:schemaRef ds:uri="94737f37-7f08-4e87-a125-15192b11f1b1"/>
    <ds:schemaRef ds:uri="http://schemas.microsoft.com/office/2006/metadata/properties"/>
    <ds:schemaRef ds:uri="http://www.w3.org/XML/1998/namespace"/>
    <ds:schemaRef ds:uri="http://schemas.microsoft.com/office/infopath/2007/PartnerControls"/>
    <ds:schemaRef ds:uri="http://purl.org/dc/dcmitype/"/>
    <ds:schemaRef ds:uri="http://schemas.microsoft.com/office/2006/documentManagement/types"/>
    <ds:schemaRef ds:uri="6d813c24-36e2-4245-aebc-a83c21cd4aa7"/>
    <ds:schemaRef ds:uri="http://purl.org/dc/elements/1.1/"/>
    <ds:schemaRef ds:uri="http://purl.org/dc/terms/"/>
  </ds:schemaRefs>
</ds:datastoreItem>
</file>

<file path=customXml/itemProps2.xml><?xml version="1.0" encoding="utf-8"?>
<ds:datastoreItem xmlns:ds="http://schemas.openxmlformats.org/officeDocument/2006/customXml" ds:itemID="{D42C8222-AF9E-4C41-9CC1-469A7C788D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813c24-36e2-4245-aebc-a83c21cd4aa7"/>
    <ds:schemaRef ds:uri="94737f37-7f08-4e87-a125-15192b11f1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F9AB12-B771-496B-AABE-578E8CB11A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2929</TotalTime>
  <Words>1393</Words>
  <Application>Microsoft Office PowerPoint</Application>
  <PresentationFormat>Widescreen</PresentationFormat>
  <Paragraphs>225</Paragraphs>
  <Slides>31</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Arial Bold</vt:lpstr>
      <vt:lpstr>Arial Bold Italic</vt:lpstr>
      <vt:lpstr>Calibri</vt:lpstr>
      <vt:lpstr>Calibri Light</vt:lpstr>
      <vt:lpstr>Lucida Grande</vt:lpstr>
      <vt:lpstr>wfont_3903a8_84dfdabdc1254e5aa4e319c8e0fbaaf8</vt:lpstr>
      <vt:lpstr>Custom Design</vt:lpstr>
      <vt:lpstr>NRC_twoTemplate</vt:lpstr>
      <vt:lpstr>PowerPoint Presentation</vt:lpstr>
      <vt:lpstr>Welcome &amp; Attendance</vt:lpstr>
      <vt:lpstr>Agenda</vt:lpstr>
      <vt:lpstr>Decommissioning Status</vt:lpstr>
      <vt:lpstr>PowerPoint Presentation</vt:lpstr>
      <vt:lpstr>Safety Performance</vt:lpstr>
      <vt:lpstr>Project Highlights</vt:lpstr>
      <vt:lpstr>Critical Path</vt:lpstr>
      <vt:lpstr>Project Focus Areas</vt:lpstr>
      <vt:lpstr>Project Focus Areas</vt:lpstr>
      <vt:lpstr>Regulatory Update</vt:lpstr>
      <vt:lpstr>Overview</vt:lpstr>
      <vt:lpstr>PDMS to DECON  License Amendment Request (LAR) Status</vt:lpstr>
      <vt:lpstr>TMI-2 Security License Amendment  Request (LAR) Status</vt:lpstr>
      <vt:lpstr>Emergency Plan License Amendment Request (LAR) Status</vt:lpstr>
      <vt:lpstr>Records Exemption Status</vt:lpstr>
      <vt:lpstr> NRC Inspection Status</vt:lpstr>
      <vt:lpstr>Receive Links for Public Documents for TMI-2 via Email</vt:lpstr>
      <vt:lpstr>Preservation Efforts &amp; Outreach</vt:lpstr>
      <vt:lpstr>TMI-2 Historic Preservation</vt:lpstr>
      <vt:lpstr>TMI Charity Golf Tournament</vt:lpstr>
      <vt:lpstr>PowerPoint Presentation</vt:lpstr>
      <vt:lpstr>PADEP Bureau of Radiation Protection</vt:lpstr>
      <vt:lpstr>NRC Reactor Decommissioning Licensing Three Mile Island Station, Unit 2 Community Advisory Panel - Virtual</vt:lpstr>
      <vt:lpstr>Licensing Actions</vt:lpstr>
      <vt:lpstr>Licensing Actions</vt:lpstr>
      <vt:lpstr>Future Licensing Submittals </vt:lpstr>
      <vt:lpstr>Site Visits Week of September 12</vt:lpstr>
      <vt:lpstr>Questions and Contact Information</vt:lpstr>
      <vt:lpstr>CAP Business &amp;  Open 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Roe</dc:creator>
  <cp:lastModifiedBy>Hannah E. Pell</cp:lastModifiedBy>
  <cp:revision>264</cp:revision>
  <dcterms:created xsi:type="dcterms:W3CDTF">2019-11-07T20:20:37Z</dcterms:created>
  <dcterms:modified xsi:type="dcterms:W3CDTF">2022-09-12T20:43:31Z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0x010100281D3F173ED5784B8D14DD32F49BAD7C</vt:lpwstr>
  </property>
  <property fmtid="{D5CDD505-2E9C-101B-9397-08002B2CF9AE}" pid="3" name="MediaServiceImageTags">
    <vt:lpwstr/>
  </property>
</Properties>
</file>